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Roboto"/>
      <p:regular r:id="rId62"/>
      <p:bold r:id="rId63"/>
      <p:italic r:id="rId64"/>
      <p:boldItalic r:id="rId65"/>
    </p:embeddedFont>
    <p:embeddedFont>
      <p:font typeface="Tahoma"/>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68" roundtripDataSignature="AMtx7miZAL4hqIC7VnBcxjtHLDWWOhhdL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06576EE-40A5-4167-B78B-1BE7F0CC75BA}">
  <a:tblStyle styleId="{906576EE-40A5-4167-B78B-1BE7F0CC75BA}"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6.xml"/><Relationship Id="rId66" Type="http://schemas.openxmlformats.org/officeDocument/2006/relationships/font" Target="fonts/Tahoma-regular.fntdata"/><Relationship Id="rId21" Type="http://schemas.openxmlformats.org/officeDocument/2006/relationships/slide" Target="slides/slide15.xml"/><Relationship Id="rId65" Type="http://schemas.openxmlformats.org/officeDocument/2006/relationships/font" Target="fonts/Roboto-boldItalic.fntdata"/><Relationship Id="rId24" Type="http://schemas.openxmlformats.org/officeDocument/2006/relationships/slide" Target="slides/slide18.xml"/><Relationship Id="rId68" Type="http://customschemas.google.com/relationships/presentationmetadata" Target="metadata"/><Relationship Id="rId23" Type="http://schemas.openxmlformats.org/officeDocument/2006/relationships/slide" Target="slides/slide17.xml"/><Relationship Id="rId67" Type="http://schemas.openxmlformats.org/officeDocument/2006/relationships/font" Target="fonts/Tahoma-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1" name="Google Shape;14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 name="Google Shape;142;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9" name="Google Shape;14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 name="Google Shape;150;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8" name="Google Shape;15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9" name="Google Shape;159;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81" name="Google Shape;18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2" name="Google Shape;182;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96" name="Google Shape;19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7" name="Google Shape;197;p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11" name="Google Shape;21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2" name="Google Shape;212;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19" name="Google Shape;21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0" name="Google Shape;220;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43" name="Google Shape;24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4" name="Google Shape;244;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51" name="Google Shape;25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2" name="Google Shape;252;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59" name="Google Shape;25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0" name="Google Shape;260;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67" name="Google Shape;26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8" name="Google Shape;268;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77" name="Google Shape;27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8" name="Google Shape;278;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85" name="Google Shape;28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6" name="Google Shape;286;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99" name="Google Shape;299;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0" name="Google Shape;300;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07" name="Google Shape;30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8" name="Google Shape;308;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15" name="Google Shape;31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6" name="Google Shape;316;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30" name="Google Shape;330;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1" name="Google Shape;331;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5" name="Google Shape;445;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6" name="Google Shape;8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 name="Google Shape;87;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52:notes"/>
          <p:cNvSpPr txBox="1"/>
          <p:nvPr>
            <p:ph idx="1" type="body"/>
          </p:nvPr>
        </p:nvSpPr>
        <p:spPr>
          <a:xfrm>
            <a:off x="914935" y="4343985"/>
            <a:ext cx="5028000" cy="41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4" name="Google Shape;464;p52:notes"/>
          <p:cNvSpPr/>
          <p:nvPr>
            <p:ph idx="2" type="sldImg"/>
          </p:nvPr>
        </p:nvSpPr>
        <p:spPr>
          <a:xfrm>
            <a:off x="87611" y="685508"/>
            <a:ext cx="66828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1" name="Google Shape;10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 name="Google Shape;102;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4" name="Google Shape;11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 name="Google Shape;115;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4" name="Google Shape;12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 name="Google Shape;125;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3" name="Google Shape;13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 name="Google Shape;13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sp>
        <p:nvSpPr>
          <p:cNvPr id="46" name="Google Shape;46;p6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7" name="Google Shape;47;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6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6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1" name="Google Shape;51;p6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2" name="Google Shape;52;p6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3" name="Google Shape;53;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6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 name="Google Shape;56;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6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9" name="Google Shape;59;p6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0" name="Google Shape;60;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60"/>
          <p:cNvSpPr txBox="1"/>
          <p:nvPr>
            <p:ph type="title"/>
          </p:nvPr>
        </p:nvSpPr>
        <p:spPr>
          <a:xfrm>
            <a:off x="0" y="231812"/>
            <a:ext cx="9144000" cy="542400"/>
          </a:xfrm>
          <a:prstGeom prst="rect">
            <a:avLst/>
          </a:prstGeom>
          <a:solidFill>
            <a:srgbClr val="0099FF"/>
          </a:solidFill>
          <a:ln>
            <a:noFill/>
          </a:ln>
        </p:spPr>
        <p:txBody>
          <a:bodyPr anchorCtr="0" anchor="ctr" bIns="91425" lIns="91425" spcFirstLastPara="1" rIns="91425" wrap="square" tIns="137150">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60"/>
          <p:cNvSpPr txBox="1"/>
          <p:nvPr>
            <p:ph idx="1" type="body"/>
          </p:nvPr>
        </p:nvSpPr>
        <p:spPr>
          <a:xfrm>
            <a:off x="457200" y="914400"/>
            <a:ext cx="8229600" cy="3886200"/>
          </a:xfrm>
          <a:prstGeom prst="rect">
            <a:avLst/>
          </a:prstGeom>
          <a:noFill/>
          <a:ln>
            <a:noFill/>
          </a:ln>
        </p:spPr>
        <p:txBody>
          <a:bodyPr anchorCtr="0" anchor="t" bIns="45700" lIns="91425" spcFirstLastPara="1" rIns="91425" wrap="square" tIns="45700">
            <a:normAutofit/>
          </a:bodyPr>
          <a:lstStyle>
            <a:lvl1pPr indent="-325755" lvl="0" marL="457200" algn="l">
              <a:lnSpc>
                <a:spcPct val="115000"/>
              </a:lnSpc>
              <a:spcBef>
                <a:spcPts val="360"/>
              </a:spcBef>
              <a:spcAft>
                <a:spcPts val="0"/>
              </a:spcAft>
              <a:buSzPts val="1530"/>
              <a:buChar char="●"/>
              <a:defRPr/>
            </a:lvl1pPr>
            <a:lvl2pPr indent="-320040" lvl="1" marL="914400" algn="l">
              <a:lnSpc>
                <a:spcPct val="115000"/>
              </a:lnSpc>
              <a:spcBef>
                <a:spcPts val="360"/>
              </a:spcBef>
              <a:spcAft>
                <a:spcPts val="0"/>
              </a:spcAft>
              <a:buClr>
                <a:srgbClr val="996600"/>
              </a:buClr>
              <a:buSzPts val="1440"/>
              <a:buChar char="○"/>
              <a:defRPr/>
            </a:lvl2pPr>
            <a:lvl3pPr indent="-342900" lvl="2" marL="1371600" algn="l">
              <a:lnSpc>
                <a:spcPct val="115000"/>
              </a:lnSpc>
              <a:spcBef>
                <a:spcPts val="360"/>
              </a:spcBef>
              <a:spcAft>
                <a:spcPts val="0"/>
              </a:spcAft>
              <a:buClr>
                <a:srgbClr val="CC6600"/>
              </a:buClr>
              <a:buSzPts val="1800"/>
              <a:buChar char="■"/>
              <a:defRPr/>
            </a:lvl3pPr>
            <a:lvl4pPr indent="-342900" lvl="3" marL="1828800" algn="l">
              <a:lnSpc>
                <a:spcPct val="115000"/>
              </a:lnSpc>
              <a:spcBef>
                <a:spcPts val="360"/>
              </a:spcBef>
              <a:spcAft>
                <a:spcPts val="0"/>
              </a:spcAft>
              <a:buClr>
                <a:schemeClr val="dk1"/>
              </a:buClr>
              <a:buSzPts val="1800"/>
              <a:buChar char="●"/>
              <a:defRPr/>
            </a:lvl4pPr>
            <a:lvl5pPr indent="-342900" lvl="4" marL="2286000" algn="l">
              <a:lnSpc>
                <a:spcPct val="115000"/>
              </a:lnSpc>
              <a:spcBef>
                <a:spcPts val="360"/>
              </a:spcBef>
              <a:spcAft>
                <a:spcPts val="0"/>
              </a:spcAft>
              <a:buClr>
                <a:schemeClr val="dk1"/>
              </a:buClr>
              <a:buSzPts val="1800"/>
              <a:buChar char="○"/>
              <a:defRPr/>
            </a:lvl5pPr>
            <a:lvl6pPr indent="-342900" lvl="5" marL="2743200" algn="l">
              <a:lnSpc>
                <a:spcPct val="115000"/>
              </a:lnSpc>
              <a:spcBef>
                <a:spcPts val="360"/>
              </a:spcBef>
              <a:spcAft>
                <a:spcPts val="0"/>
              </a:spcAft>
              <a:buClr>
                <a:schemeClr val="dk1"/>
              </a:buClr>
              <a:buSzPts val="1800"/>
              <a:buChar char="■"/>
              <a:defRPr/>
            </a:lvl6pPr>
            <a:lvl7pPr indent="-342900" lvl="6" marL="3200400" algn="l">
              <a:lnSpc>
                <a:spcPct val="115000"/>
              </a:lnSpc>
              <a:spcBef>
                <a:spcPts val="360"/>
              </a:spcBef>
              <a:spcAft>
                <a:spcPts val="0"/>
              </a:spcAft>
              <a:buClr>
                <a:schemeClr val="dk1"/>
              </a:buClr>
              <a:buSzPts val="1800"/>
              <a:buChar char="●"/>
              <a:defRPr/>
            </a:lvl7pPr>
            <a:lvl8pPr indent="-342900" lvl="7" marL="3657600" algn="l">
              <a:lnSpc>
                <a:spcPct val="115000"/>
              </a:lnSpc>
              <a:spcBef>
                <a:spcPts val="360"/>
              </a:spcBef>
              <a:spcAft>
                <a:spcPts val="0"/>
              </a:spcAft>
              <a:buClr>
                <a:schemeClr val="dk1"/>
              </a:buClr>
              <a:buSzPts val="1800"/>
              <a:buChar char="○"/>
              <a:defRPr/>
            </a:lvl8pPr>
            <a:lvl9pPr indent="-342900" lvl="8" marL="4114800" algn="l">
              <a:lnSpc>
                <a:spcPct val="115000"/>
              </a:lnSpc>
              <a:spcBef>
                <a:spcPts val="360"/>
              </a:spcBef>
              <a:spcAft>
                <a:spcPts val="0"/>
              </a:spcAft>
              <a:buClr>
                <a:schemeClr val="dk1"/>
              </a:buClr>
              <a:buSzPts val="1800"/>
              <a:buChar char="■"/>
              <a:defRPr/>
            </a:lvl9pPr>
          </a:lstStyle>
          <a:p/>
        </p:txBody>
      </p:sp>
      <p:sp>
        <p:nvSpPr>
          <p:cNvPr id="23" name="Google Shape;23;p60"/>
          <p:cNvSpPr txBox="1"/>
          <p:nvPr>
            <p:ph idx="11" type="ftr"/>
          </p:nvPr>
        </p:nvSpPr>
        <p:spPr>
          <a:xfrm>
            <a:off x="457200" y="4857750"/>
            <a:ext cx="6629400" cy="171600"/>
          </a:xfrm>
          <a:prstGeom prst="rect">
            <a:avLst/>
          </a:prstGeom>
          <a:noFill/>
          <a:ln>
            <a:noFill/>
          </a:ln>
        </p:spPr>
        <p:txBody>
          <a:bodyPr anchorCtr="0" anchor="b" bIns="45700" lIns="0" spcFirstLastPara="1" rIns="0"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 name="Google Shape;24;p60"/>
          <p:cNvSpPr txBox="1"/>
          <p:nvPr>
            <p:ph idx="12" type="sldNum"/>
          </p:nvPr>
        </p:nvSpPr>
        <p:spPr>
          <a:xfrm>
            <a:off x="7381875" y="4857750"/>
            <a:ext cx="1295400" cy="171600"/>
          </a:xfrm>
          <a:prstGeom prst="rect">
            <a:avLst/>
          </a:prstGeom>
          <a:noFill/>
          <a:ln>
            <a:noFill/>
          </a:ln>
        </p:spPr>
        <p:txBody>
          <a:bodyPr anchorCtr="0" anchor="b" bIns="45700" lIns="0" spcFirstLastPara="1" rIns="0" wrap="square" tIns="45700">
            <a:norm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0099C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0099C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0099C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0099C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0099C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0099C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0099C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0099C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0099CC"/>
                </a:solidFill>
                <a:latin typeface="Arial"/>
                <a:ea typeface="Arial"/>
                <a:cs typeface="Arial"/>
                <a:sym typeface="Arial"/>
              </a:defRPr>
            </a:lvl9pPr>
          </a:lstStyle>
          <a:p>
            <a:pPr indent="0" lvl="0" marL="0" rtl="0" algn="r">
              <a:spcBef>
                <a:spcPts val="0"/>
              </a:spcBef>
              <a:spcAft>
                <a:spcPts val="0"/>
              </a:spcAft>
              <a:buNone/>
            </a:pPr>
            <a:r>
              <a:rPr lang="en"/>
              <a:t>7–</a:t>
            </a: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 name="Shape 25"/>
        <p:cNvGrpSpPr/>
        <p:nvPr/>
      </p:nvGrpSpPr>
      <p:grpSpPr>
        <a:xfrm>
          <a:off x="0" y="0"/>
          <a:ext cx="0" cy="0"/>
          <a:chOff x="0" y="0"/>
          <a:chExt cx="0" cy="0"/>
        </a:xfrm>
      </p:grpSpPr>
      <p:sp>
        <p:nvSpPr>
          <p:cNvPr id="26" name="Google Shape;26;p61"/>
          <p:cNvSpPr txBox="1"/>
          <p:nvPr>
            <p:ph type="title"/>
          </p:nvPr>
        </p:nvSpPr>
        <p:spPr>
          <a:xfrm>
            <a:off x="0" y="231812"/>
            <a:ext cx="9144000" cy="542400"/>
          </a:xfrm>
          <a:prstGeom prst="rect">
            <a:avLst/>
          </a:prstGeom>
          <a:solidFill>
            <a:srgbClr val="0099FF"/>
          </a:solidFill>
          <a:ln>
            <a:noFill/>
          </a:ln>
        </p:spPr>
        <p:txBody>
          <a:bodyPr anchorCtr="0" anchor="ctr" bIns="91425" lIns="91425" spcFirstLastPara="1" rIns="91425" wrap="square" tIns="137150">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1"/>
          <p:cNvSpPr txBox="1"/>
          <p:nvPr>
            <p:ph idx="1" type="body"/>
          </p:nvPr>
        </p:nvSpPr>
        <p:spPr>
          <a:xfrm>
            <a:off x="457200" y="914400"/>
            <a:ext cx="4038600" cy="3886200"/>
          </a:xfrm>
          <a:prstGeom prst="rect">
            <a:avLst/>
          </a:prstGeom>
          <a:noFill/>
          <a:ln>
            <a:noFill/>
          </a:ln>
        </p:spPr>
        <p:txBody>
          <a:bodyPr anchorCtr="0" anchor="t" bIns="45700" lIns="91425" spcFirstLastPara="1" rIns="91425" wrap="square" tIns="45700">
            <a:normAutofit/>
          </a:bodyPr>
          <a:lstStyle>
            <a:lvl1pPr indent="-379730" lvl="0" marL="457200" algn="l">
              <a:lnSpc>
                <a:spcPct val="115000"/>
              </a:lnSpc>
              <a:spcBef>
                <a:spcPts val="560"/>
              </a:spcBef>
              <a:spcAft>
                <a:spcPts val="0"/>
              </a:spcAft>
              <a:buSzPts val="2380"/>
              <a:buFont typeface="Arial"/>
              <a:buChar char="●"/>
              <a:defRPr sz="2800"/>
            </a:lvl1pPr>
            <a:lvl2pPr indent="-350519" lvl="1" marL="914400" algn="l">
              <a:lnSpc>
                <a:spcPct val="115000"/>
              </a:lnSpc>
              <a:spcBef>
                <a:spcPts val="480"/>
              </a:spcBef>
              <a:spcAft>
                <a:spcPts val="0"/>
              </a:spcAft>
              <a:buClr>
                <a:srgbClr val="996600"/>
              </a:buClr>
              <a:buSzPts val="1920"/>
              <a:buChar char="○"/>
              <a:defRPr sz="2400"/>
            </a:lvl2pPr>
            <a:lvl3pPr indent="-355600" lvl="2" marL="1371600" algn="l">
              <a:lnSpc>
                <a:spcPct val="115000"/>
              </a:lnSpc>
              <a:spcBef>
                <a:spcPts val="400"/>
              </a:spcBef>
              <a:spcAft>
                <a:spcPts val="0"/>
              </a:spcAft>
              <a:buClr>
                <a:srgbClr val="CC6600"/>
              </a:buClr>
              <a:buSzPts val="2000"/>
              <a:buFont typeface="Arial"/>
              <a:buChar char="■"/>
              <a:defRPr sz="2000"/>
            </a:lvl3pPr>
            <a:lvl4pPr indent="-342900" lvl="3" marL="1828800" algn="l">
              <a:lnSpc>
                <a:spcPct val="115000"/>
              </a:lnSpc>
              <a:spcBef>
                <a:spcPts val="360"/>
              </a:spcBef>
              <a:spcAft>
                <a:spcPts val="0"/>
              </a:spcAft>
              <a:buClr>
                <a:schemeClr val="dk1"/>
              </a:buClr>
              <a:buSzPts val="1800"/>
              <a:buFont typeface="Arial"/>
              <a:buChar char="●"/>
              <a:defRPr sz="1800"/>
            </a:lvl4pPr>
            <a:lvl5pPr indent="-342900" lvl="4" marL="2286000" algn="l">
              <a:lnSpc>
                <a:spcPct val="115000"/>
              </a:lnSpc>
              <a:spcBef>
                <a:spcPts val="360"/>
              </a:spcBef>
              <a:spcAft>
                <a:spcPts val="0"/>
              </a:spcAft>
              <a:buClr>
                <a:schemeClr val="dk1"/>
              </a:buClr>
              <a:buSzPts val="1800"/>
              <a:buFont typeface="Arial"/>
              <a:buChar char="○"/>
              <a:defRPr sz="1800"/>
            </a:lvl5pPr>
            <a:lvl6pPr indent="-342900" lvl="5" marL="2743200" algn="l">
              <a:lnSpc>
                <a:spcPct val="115000"/>
              </a:lnSpc>
              <a:spcBef>
                <a:spcPts val="360"/>
              </a:spcBef>
              <a:spcAft>
                <a:spcPts val="0"/>
              </a:spcAft>
              <a:buClr>
                <a:schemeClr val="dk1"/>
              </a:buClr>
              <a:buSzPts val="1800"/>
              <a:buFont typeface="Arial"/>
              <a:buChar char="■"/>
              <a:defRPr sz="1800"/>
            </a:lvl6pPr>
            <a:lvl7pPr indent="-342900" lvl="6" marL="3200400" algn="l">
              <a:lnSpc>
                <a:spcPct val="115000"/>
              </a:lnSpc>
              <a:spcBef>
                <a:spcPts val="360"/>
              </a:spcBef>
              <a:spcAft>
                <a:spcPts val="0"/>
              </a:spcAft>
              <a:buClr>
                <a:schemeClr val="dk1"/>
              </a:buClr>
              <a:buSzPts val="1800"/>
              <a:buFont typeface="Arial"/>
              <a:buChar char="●"/>
              <a:defRPr sz="1800"/>
            </a:lvl7pPr>
            <a:lvl8pPr indent="-342900" lvl="7" marL="3657600" algn="l">
              <a:lnSpc>
                <a:spcPct val="115000"/>
              </a:lnSpc>
              <a:spcBef>
                <a:spcPts val="360"/>
              </a:spcBef>
              <a:spcAft>
                <a:spcPts val="0"/>
              </a:spcAft>
              <a:buClr>
                <a:schemeClr val="dk1"/>
              </a:buClr>
              <a:buSzPts val="1800"/>
              <a:buFont typeface="Arial"/>
              <a:buChar char="○"/>
              <a:defRPr sz="1800"/>
            </a:lvl8pPr>
            <a:lvl9pPr indent="-342900" lvl="8" marL="4114800" algn="l">
              <a:lnSpc>
                <a:spcPct val="115000"/>
              </a:lnSpc>
              <a:spcBef>
                <a:spcPts val="360"/>
              </a:spcBef>
              <a:spcAft>
                <a:spcPts val="0"/>
              </a:spcAft>
              <a:buClr>
                <a:schemeClr val="dk1"/>
              </a:buClr>
              <a:buSzPts val="1800"/>
              <a:buFont typeface="Arial"/>
              <a:buChar char="■"/>
              <a:defRPr sz="1800"/>
            </a:lvl9pPr>
          </a:lstStyle>
          <a:p/>
        </p:txBody>
      </p:sp>
      <p:sp>
        <p:nvSpPr>
          <p:cNvPr id="28" name="Google Shape;28;p61"/>
          <p:cNvSpPr txBox="1"/>
          <p:nvPr>
            <p:ph idx="2" type="body"/>
          </p:nvPr>
        </p:nvSpPr>
        <p:spPr>
          <a:xfrm>
            <a:off x="4648200" y="914400"/>
            <a:ext cx="4038600" cy="3886200"/>
          </a:xfrm>
          <a:prstGeom prst="rect">
            <a:avLst/>
          </a:prstGeom>
          <a:noFill/>
          <a:ln>
            <a:noFill/>
          </a:ln>
        </p:spPr>
        <p:txBody>
          <a:bodyPr anchorCtr="0" anchor="t" bIns="45700" lIns="91425" spcFirstLastPara="1" rIns="91425" wrap="square" tIns="45700">
            <a:normAutofit/>
          </a:bodyPr>
          <a:lstStyle>
            <a:lvl1pPr indent="-379730" lvl="0" marL="457200" algn="l">
              <a:lnSpc>
                <a:spcPct val="115000"/>
              </a:lnSpc>
              <a:spcBef>
                <a:spcPts val="560"/>
              </a:spcBef>
              <a:spcAft>
                <a:spcPts val="0"/>
              </a:spcAft>
              <a:buSzPts val="2380"/>
              <a:buFont typeface="Arial"/>
              <a:buChar char="●"/>
              <a:defRPr sz="2800"/>
            </a:lvl1pPr>
            <a:lvl2pPr indent="-350519" lvl="1" marL="914400" algn="l">
              <a:lnSpc>
                <a:spcPct val="115000"/>
              </a:lnSpc>
              <a:spcBef>
                <a:spcPts val="480"/>
              </a:spcBef>
              <a:spcAft>
                <a:spcPts val="0"/>
              </a:spcAft>
              <a:buClr>
                <a:srgbClr val="996600"/>
              </a:buClr>
              <a:buSzPts val="1920"/>
              <a:buChar char="○"/>
              <a:defRPr sz="2400"/>
            </a:lvl2pPr>
            <a:lvl3pPr indent="-355600" lvl="2" marL="1371600" algn="l">
              <a:lnSpc>
                <a:spcPct val="115000"/>
              </a:lnSpc>
              <a:spcBef>
                <a:spcPts val="400"/>
              </a:spcBef>
              <a:spcAft>
                <a:spcPts val="0"/>
              </a:spcAft>
              <a:buClr>
                <a:srgbClr val="CC6600"/>
              </a:buClr>
              <a:buSzPts val="2000"/>
              <a:buFont typeface="Arial"/>
              <a:buChar char="■"/>
              <a:defRPr sz="2000"/>
            </a:lvl3pPr>
            <a:lvl4pPr indent="-342900" lvl="3" marL="1828800" algn="l">
              <a:lnSpc>
                <a:spcPct val="115000"/>
              </a:lnSpc>
              <a:spcBef>
                <a:spcPts val="360"/>
              </a:spcBef>
              <a:spcAft>
                <a:spcPts val="0"/>
              </a:spcAft>
              <a:buClr>
                <a:schemeClr val="dk1"/>
              </a:buClr>
              <a:buSzPts val="1800"/>
              <a:buFont typeface="Arial"/>
              <a:buChar char="●"/>
              <a:defRPr sz="1800"/>
            </a:lvl4pPr>
            <a:lvl5pPr indent="-342900" lvl="4" marL="2286000" algn="l">
              <a:lnSpc>
                <a:spcPct val="115000"/>
              </a:lnSpc>
              <a:spcBef>
                <a:spcPts val="360"/>
              </a:spcBef>
              <a:spcAft>
                <a:spcPts val="0"/>
              </a:spcAft>
              <a:buClr>
                <a:schemeClr val="dk1"/>
              </a:buClr>
              <a:buSzPts val="1800"/>
              <a:buFont typeface="Arial"/>
              <a:buChar char="○"/>
              <a:defRPr sz="1800"/>
            </a:lvl5pPr>
            <a:lvl6pPr indent="-342900" lvl="5" marL="2743200" algn="l">
              <a:lnSpc>
                <a:spcPct val="115000"/>
              </a:lnSpc>
              <a:spcBef>
                <a:spcPts val="360"/>
              </a:spcBef>
              <a:spcAft>
                <a:spcPts val="0"/>
              </a:spcAft>
              <a:buClr>
                <a:schemeClr val="dk1"/>
              </a:buClr>
              <a:buSzPts val="1800"/>
              <a:buFont typeface="Arial"/>
              <a:buChar char="■"/>
              <a:defRPr sz="1800"/>
            </a:lvl6pPr>
            <a:lvl7pPr indent="-342900" lvl="6" marL="3200400" algn="l">
              <a:lnSpc>
                <a:spcPct val="115000"/>
              </a:lnSpc>
              <a:spcBef>
                <a:spcPts val="360"/>
              </a:spcBef>
              <a:spcAft>
                <a:spcPts val="0"/>
              </a:spcAft>
              <a:buClr>
                <a:schemeClr val="dk1"/>
              </a:buClr>
              <a:buSzPts val="1800"/>
              <a:buFont typeface="Arial"/>
              <a:buChar char="●"/>
              <a:defRPr sz="1800"/>
            </a:lvl7pPr>
            <a:lvl8pPr indent="-342900" lvl="7" marL="3657600" algn="l">
              <a:lnSpc>
                <a:spcPct val="115000"/>
              </a:lnSpc>
              <a:spcBef>
                <a:spcPts val="360"/>
              </a:spcBef>
              <a:spcAft>
                <a:spcPts val="0"/>
              </a:spcAft>
              <a:buClr>
                <a:schemeClr val="dk1"/>
              </a:buClr>
              <a:buSzPts val="1800"/>
              <a:buFont typeface="Arial"/>
              <a:buChar char="○"/>
              <a:defRPr sz="1800"/>
            </a:lvl8pPr>
            <a:lvl9pPr indent="-342900" lvl="8" marL="4114800" algn="l">
              <a:lnSpc>
                <a:spcPct val="115000"/>
              </a:lnSpc>
              <a:spcBef>
                <a:spcPts val="360"/>
              </a:spcBef>
              <a:spcAft>
                <a:spcPts val="0"/>
              </a:spcAft>
              <a:buClr>
                <a:schemeClr val="dk1"/>
              </a:buClr>
              <a:buSzPts val="1800"/>
              <a:buFont typeface="Arial"/>
              <a:buChar char="■"/>
              <a:defRPr sz="1800"/>
            </a:lvl9pPr>
          </a:lstStyle>
          <a:p/>
        </p:txBody>
      </p:sp>
      <p:sp>
        <p:nvSpPr>
          <p:cNvPr id="29" name="Google Shape;29;p61"/>
          <p:cNvSpPr txBox="1"/>
          <p:nvPr>
            <p:ph idx="11" type="ftr"/>
          </p:nvPr>
        </p:nvSpPr>
        <p:spPr>
          <a:xfrm>
            <a:off x="457200" y="4857750"/>
            <a:ext cx="6629400" cy="171600"/>
          </a:xfrm>
          <a:prstGeom prst="rect">
            <a:avLst/>
          </a:prstGeom>
          <a:noFill/>
          <a:ln>
            <a:noFill/>
          </a:ln>
        </p:spPr>
        <p:txBody>
          <a:bodyPr anchorCtr="0" anchor="b" bIns="45700" lIns="0" spcFirstLastPara="1" rIns="0"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 name="Google Shape;30;p61"/>
          <p:cNvSpPr txBox="1"/>
          <p:nvPr>
            <p:ph idx="12" type="sldNum"/>
          </p:nvPr>
        </p:nvSpPr>
        <p:spPr>
          <a:xfrm>
            <a:off x="7381875" y="4857750"/>
            <a:ext cx="1295400" cy="171600"/>
          </a:xfrm>
          <a:prstGeom prst="rect">
            <a:avLst/>
          </a:prstGeom>
          <a:noFill/>
          <a:ln>
            <a:noFill/>
          </a:ln>
        </p:spPr>
        <p:txBody>
          <a:bodyPr anchorCtr="0" anchor="b" bIns="45700" lIns="0" spcFirstLastPara="1" rIns="0" wrap="square" tIns="45700">
            <a:norm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0099C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0099C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0099C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0099C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0099C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0099C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0099C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0099C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0099CC"/>
                </a:solidFill>
                <a:latin typeface="Arial"/>
                <a:ea typeface="Arial"/>
                <a:cs typeface="Arial"/>
                <a:sym typeface="Arial"/>
              </a:defRPr>
            </a:lvl9pPr>
          </a:lstStyle>
          <a:p>
            <a:pPr indent="0" lvl="0" marL="0" rtl="0" algn="r">
              <a:spcBef>
                <a:spcPts val="0"/>
              </a:spcBef>
              <a:spcAft>
                <a:spcPts val="0"/>
              </a:spcAft>
              <a:buNone/>
            </a:pPr>
            <a:r>
              <a:rPr lang="en"/>
              <a:t>7–</a:t>
            </a: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 name="Shape 31"/>
        <p:cNvGrpSpPr/>
        <p:nvPr/>
      </p:nvGrpSpPr>
      <p:grpSpPr>
        <a:xfrm>
          <a:off x="0" y="0"/>
          <a:ext cx="0" cy="0"/>
          <a:chOff x="0" y="0"/>
          <a:chExt cx="0" cy="0"/>
        </a:xfrm>
      </p:grpSpPr>
      <p:sp>
        <p:nvSpPr>
          <p:cNvPr id="32" name="Google Shape;32;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6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5" name="Google Shape;35;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sp>
        <p:nvSpPr>
          <p:cNvPr id="37" name="Google Shape;37;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6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9" name="Google Shape;39;p6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 name="Google Shape;40;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6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3" name="Google Shape;43;p6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4" name="Google Shape;44;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jpg"/><Relationship Id="rId4" Type="http://schemas.openxmlformats.org/officeDocument/2006/relationships/image" Target="../media/image12.jpg"/><Relationship Id="rId5" Type="http://schemas.openxmlformats.org/officeDocument/2006/relationships/image" Target="../media/image1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hyperlink" Target="https://www.forbes.com/sites/susanadams/2016/06/22/12-things-to-do-before-you-buy-a-franchise/?sh=21dd74813fe7"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www.youtube.com/watch?v=BAFmgPXvlJ8" TargetMode="Externa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smallbusiness.chron.com/advantages-buying-ongoing-business-80659.html" TargetMode="External"/><Relationship Id="rId4" Type="http://schemas.openxmlformats.org/officeDocument/2006/relationships/hyperlink" Target="https://www.forafinancial.com/blog/small-business/pros-cons-buying-existing-business/" TargetMode="External"/><Relationship Id="rId5" Type="http://schemas.openxmlformats.org/officeDocument/2006/relationships/hyperlink" Target="https://www.slideshare.net/guest81462b/topic-6-starting-a-new-entrepreneurial-venture" TargetMode="External"/><Relationship Id="rId6" Type="http://schemas.openxmlformats.org/officeDocument/2006/relationships/hyperlink" Target="https://www.entrepreneurindia.co/case-studies/5/case+study+1"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hyperlink" Target="https://www.youtube.com/watch?v=Fij1aBcl_Ts" TargetMode="External"/><Relationship Id="rId4" Type="http://schemas.openxmlformats.org/officeDocument/2006/relationships/hyperlink" Target="https://www.youtube.com/watch?v=p6OIJD3EB4Q"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hyperlink" Target="https://www.youtube.com/watch?v=EdKjmV5JOPo" TargetMode="External"/><Relationship Id="rId4" Type="http://schemas.openxmlformats.org/officeDocument/2006/relationships/hyperlink" Target="https://www.youtube.com/watch?v=nnwqtZiYMxQ" TargetMode="External"/><Relationship Id="rId5" Type="http://schemas.openxmlformats.org/officeDocument/2006/relationships/hyperlink" Target="https://www.youtube.com/watch?v=iWuYUhSHXH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hyperlink" Target="https://drive.google.com/file/d/1yyeH87lsZ-o4IeUTcW2lnJP7xmv1V2gL/view?usp=sharing" TargetMode="External"/><Relationship Id="rId4" Type="http://schemas.openxmlformats.org/officeDocument/2006/relationships/hyperlink" Target="https://drive.google.com/file/d/1z2JW7EeuUaOn4b67Q_nWQMzXPaUOjAbd/view?usp=sharing" TargetMode="External"/><Relationship Id="rId5" Type="http://schemas.openxmlformats.org/officeDocument/2006/relationships/hyperlink" Target="https://drive.google.com/file/d/1LExnKFRJWl7Y449k-9iQON5s48rNdv1G/view?usp=sharing" TargetMode="External"/><Relationship Id="rId6" Type="http://schemas.openxmlformats.org/officeDocument/2006/relationships/hyperlink" Target="https://drive.google.com/file/d/1_aOyJhIvR5qSJ5QArPIGfGGlNNm6FAZ2/view?usp=sharing" TargetMode="External"/><Relationship Id="rId7" Type="http://schemas.openxmlformats.org/officeDocument/2006/relationships/hyperlink" Target="https://drive.google.com/file/d/1nWJjiihOHOeQL9rLDZjRxqsdwRoNLSIZ/view?usp=sharin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22.png"/><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www.slideshare.net/sunilzon/elements-of-a-business-plan" TargetMode="External"/><Relationship Id="rId4" Type="http://schemas.openxmlformats.org/officeDocument/2006/relationships/hyperlink" Target="https://www.slideshare.net/sunitkapoor1/reasons-of-failure-of-business-47619226"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Module - 3</a:t>
            </a:r>
            <a:endParaRPr/>
          </a:p>
        </p:txBody>
      </p:sp>
      <p:sp>
        <p:nvSpPr>
          <p:cNvPr id="66" name="Google Shape;66;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t>New Venture Planning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0"/>
          <p:cNvSpPr txBox="1"/>
          <p:nvPr>
            <p:ph idx="12" type="sldNum"/>
          </p:nvPr>
        </p:nvSpPr>
        <p:spPr>
          <a:xfrm>
            <a:off x="8550675" y="4921866"/>
            <a:ext cx="548700" cy="182700"/>
          </a:xfrm>
          <a:prstGeom prst="rect">
            <a:avLst/>
          </a:prstGeom>
          <a:noFill/>
          <a:ln>
            <a:noFill/>
          </a:ln>
        </p:spPr>
        <p:txBody>
          <a:bodyPr anchorCtr="0" anchor="b" bIns="45700" lIns="0" spcFirstLastPara="1" rIns="0" wrap="square" tIns="45700">
            <a:normAutofit fontScale="70000" lnSpcReduction="20000"/>
          </a:bodyPr>
          <a:lstStyle/>
          <a:p>
            <a:pPr indent="0" lvl="0" marL="0" rtl="0" algn="r">
              <a:lnSpc>
                <a:spcPct val="100000"/>
              </a:lnSpc>
              <a:spcBef>
                <a:spcPts val="0"/>
              </a:spcBef>
              <a:spcAft>
                <a:spcPts val="0"/>
              </a:spcAft>
              <a:buSzPct val="100000"/>
              <a:buNone/>
            </a:pPr>
            <a:fld id="{00000000-1234-1234-1234-123412341234}" type="slidenum">
              <a:rPr lang="en"/>
              <a:t>‹#›</a:t>
            </a:fld>
            <a:endParaRPr/>
          </a:p>
        </p:txBody>
      </p:sp>
      <p:sp>
        <p:nvSpPr>
          <p:cNvPr id="145" name="Google Shape;145;p10"/>
          <p:cNvSpPr txBox="1"/>
          <p:nvPr>
            <p:ph type="title"/>
          </p:nvPr>
        </p:nvSpPr>
        <p:spPr>
          <a:xfrm>
            <a:off x="295275" y="405117"/>
            <a:ext cx="8534400" cy="342900"/>
          </a:xfrm>
          <a:prstGeom prst="rect">
            <a:avLst/>
          </a:prstGeom>
          <a:blipFill rotWithShape="1">
            <a:blip r:embed="rId3">
              <a:alphaModFix/>
            </a:blip>
            <a:stretch>
              <a:fillRect b="0" l="0" r="0" t="0"/>
            </a:stretch>
          </a:blipFill>
          <a:ln>
            <a:noFill/>
          </a:ln>
        </p:spPr>
        <p:txBody>
          <a:bodyPr anchorCtr="0" anchor="ctr" bIns="0" lIns="0" spcFirstLastPara="1" rIns="0" wrap="square" tIns="0">
            <a:noAutofit/>
          </a:bodyPr>
          <a:lstStyle/>
          <a:p>
            <a:pPr indent="-1485900" lvl="0" marL="1654175" rtl="0" algn="l">
              <a:lnSpc>
                <a:spcPct val="100000"/>
              </a:lnSpc>
              <a:spcBef>
                <a:spcPts val="0"/>
              </a:spcBef>
              <a:spcAft>
                <a:spcPts val="0"/>
              </a:spcAft>
              <a:buSzPts val="2800"/>
              <a:buNone/>
            </a:pPr>
            <a:r>
              <a:rPr baseline="30000" i="1" lang="en" sz="2000">
                <a:solidFill>
                  <a:schemeClr val="lt1"/>
                </a:solidFill>
                <a:latin typeface="Arial"/>
                <a:ea typeface="Arial"/>
                <a:cs typeface="Arial"/>
                <a:sym typeface="Arial"/>
              </a:rPr>
              <a:t>Table</a:t>
            </a:r>
            <a:r>
              <a:rPr baseline="30000" i="1" lang="en" sz="2400">
                <a:solidFill>
                  <a:schemeClr val="lt1"/>
                </a:solidFill>
                <a:latin typeface="Arial"/>
                <a:ea typeface="Arial"/>
                <a:cs typeface="Arial"/>
                <a:sym typeface="Arial"/>
              </a:rPr>
              <a:t>	</a:t>
            </a:r>
            <a:r>
              <a:rPr lang="en" sz="1600">
                <a:solidFill>
                  <a:schemeClr val="lt1"/>
                </a:solidFill>
              </a:rPr>
              <a:t>7.2</a:t>
            </a:r>
            <a:r>
              <a:rPr lang="en" sz="1800">
                <a:solidFill>
                  <a:schemeClr val="lt1"/>
                </a:solidFill>
              </a:rPr>
              <a:t>	</a:t>
            </a:r>
            <a:r>
              <a:rPr lang="en" sz="1800">
                <a:solidFill>
                  <a:srgbClr val="008080"/>
                </a:solidFill>
              </a:rPr>
              <a:t> </a:t>
            </a:r>
            <a:r>
              <a:rPr lang="en" sz="1800">
                <a:solidFill>
                  <a:srgbClr val="0099CC"/>
                </a:solidFill>
              </a:rPr>
              <a:t>Checklist for Estimating Start-Up Expenses</a:t>
            </a:r>
            <a:endParaRPr/>
          </a:p>
        </p:txBody>
      </p:sp>
      <p:pic>
        <p:nvPicPr>
          <p:cNvPr descr="06T02a" id="146" name="Google Shape;146;p10"/>
          <p:cNvPicPr preferRelativeResize="0"/>
          <p:nvPr/>
        </p:nvPicPr>
        <p:blipFill rotWithShape="1">
          <a:blip r:embed="rId4">
            <a:alphaModFix/>
          </a:blip>
          <a:srcRect b="0" l="0" r="0" t="0"/>
          <a:stretch/>
        </p:blipFill>
        <p:spPr>
          <a:xfrm>
            <a:off x="1839928" y="742950"/>
            <a:ext cx="4989976" cy="39516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1"/>
          <p:cNvSpPr txBox="1"/>
          <p:nvPr>
            <p:ph idx="12" type="sldNum"/>
          </p:nvPr>
        </p:nvSpPr>
        <p:spPr>
          <a:xfrm>
            <a:off x="8595308" y="4848288"/>
            <a:ext cx="548700" cy="295200"/>
          </a:xfrm>
          <a:prstGeom prst="rect">
            <a:avLst/>
          </a:prstGeom>
          <a:noFill/>
          <a:ln>
            <a:noFill/>
          </a:ln>
        </p:spPr>
        <p:txBody>
          <a:bodyPr anchorCtr="0" anchor="b" bIns="45700" lIns="0" spcFirstLastPara="1" rIns="0" wrap="square" tIns="45700">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53" name="Google Shape;153;p11"/>
          <p:cNvSpPr txBox="1"/>
          <p:nvPr>
            <p:ph type="title"/>
          </p:nvPr>
        </p:nvSpPr>
        <p:spPr>
          <a:xfrm>
            <a:off x="295275" y="405117"/>
            <a:ext cx="8534400" cy="342900"/>
          </a:xfrm>
          <a:prstGeom prst="rect">
            <a:avLst/>
          </a:prstGeom>
          <a:blipFill rotWithShape="1">
            <a:blip r:embed="rId3">
              <a:alphaModFix/>
            </a:blip>
            <a:stretch>
              <a:fillRect b="0" l="0" r="0" t="0"/>
            </a:stretch>
          </a:blipFill>
          <a:ln>
            <a:noFill/>
          </a:ln>
        </p:spPr>
        <p:txBody>
          <a:bodyPr anchorCtr="0" anchor="ctr" bIns="0" lIns="0" spcFirstLastPara="1" rIns="0" wrap="square" tIns="0">
            <a:noAutofit/>
          </a:bodyPr>
          <a:lstStyle/>
          <a:p>
            <a:pPr indent="-1485900" lvl="0" marL="1654175" rtl="0" algn="l">
              <a:lnSpc>
                <a:spcPct val="100000"/>
              </a:lnSpc>
              <a:spcBef>
                <a:spcPts val="0"/>
              </a:spcBef>
              <a:spcAft>
                <a:spcPts val="0"/>
              </a:spcAft>
              <a:buSzPts val="2800"/>
              <a:buNone/>
            </a:pPr>
            <a:r>
              <a:rPr baseline="30000" i="1" lang="en" sz="2000">
                <a:solidFill>
                  <a:schemeClr val="lt1"/>
                </a:solidFill>
                <a:latin typeface="Arial"/>
                <a:ea typeface="Arial"/>
                <a:cs typeface="Arial"/>
                <a:sym typeface="Arial"/>
              </a:rPr>
              <a:t>Table</a:t>
            </a:r>
            <a:r>
              <a:rPr baseline="30000" i="1" lang="en" sz="2400">
                <a:solidFill>
                  <a:schemeClr val="lt1"/>
                </a:solidFill>
                <a:latin typeface="Arial"/>
                <a:ea typeface="Arial"/>
                <a:cs typeface="Arial"/>
                <a:sym typeface="Arial"/>
              </a:rPr>
              <a:t>	</a:t>
            </a:r>
            <a:r>
              <a:rPr lang="en" sz="1600">
                <a:solidFill>
                  <a:schemeClr val="lt1"/>
                </a:solidFill>
              </a:rPr>
              <a:t>7.2</a:t>
            </a:r>
            <a:r>
              <a:rPr lang="en" sz="1800">
                <a:solidFill>
                  <a:schemeClr val="lt1"/>
                </a:solidFill>
              </a:rPr>
              <a:t>	</a:t>
            </a:r>
            <a:r>
              <a:rPr lang="en" sz="1800">
                <a:solidFill>
                  <a:srgbClr val="008080"/>
                </a:solidFill>
              </a:rPr>
              <a:t> </a:t>
            </a:r>
            <a:r>
              <a:rPr lang="en" sz="1800">
                <a:solidFill>
                  <a:srgbClr val="0099CC"/>
                </a:solidFill>
              </a:rPr>
              <a:t>Checklist for Estimating Start-Up Expenses (cont’d)</a:t>
            </a:r>
            <a:endParaRPr/>
          </a:p>
        </p:txBody>
      </p:sp>
      <p:pic>
        <p:nvPicPr>
          <p:cNvPr descr="06T02b" id="154" name="Google Shape;154;p11"/>
          <p:cNvPicPr preferRelativeResize="0"/>
          <p:nvPr/>
        </p:nvPicPr>
        <p:blipFill rotWithShape="1">
          <a:blip r:embed="rId4">
            <a:alphaModFix/>
          </a:blip>
          <a:srcRect b="0" l="0" r="0" t="0"/>
          <a:stretch/>
        </p:blipFill>
        <p:spPr>
          <a:xfrm>
            <a:off x="2027238" y="1094185"/>
            <a:ext cx="5403056" cy="2299096"/>
          </a:xfrm>
          <a:prstGeom prst="rect">
            <a:avLst/>
          </a:prstGeom>
          <a:noFill/>
          <a:ln>
            <a:noFill/>
          </a:ln>
        </p:spPr>
      </p:pic>
      <p:pic>
        <p:nvPicPr>
          <p:cNvPr descr="06T02c" id="155" name="Google Shape;155;p11"/>
          <p:cNvPicPr preferRelativeResize="0"/>
          <p:nvPr/>
        </p:nvPicPr>
        <p:blipFill rotWithShape="1">
          <a:blip r:embed="rId5">
            <a:alphaModFix/>
          </a:blip>
          <a:srcRect b="0" l="0" r="0" t="0"/>
          <a:stretch/>
        </p:blipFill>
        <p:spPr>
          <a:xfrm>
            <a:off x="2024063" y="3408760"/>
            <a:ext cx="5412581" cy="14680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2"/>
          <p:cNvSpPr txBox="1"/>
          <p:nvPr>
            <p:ph idx="12" type="sldNum"/>
          </p:nvPr>
        </p:nvSpPr>
        <p:spPr>
          <a:xfrm>
            <a:off x="8472458" y="3497413"/>
            <a:ext cx="548700" cy="295200"/>
          </a:xfrm>
          <a:prstGeom prst="rect">
            <a:avLst/>
          </a:prstGeom>
          <a:noFill/>
          <a:ln>
            <a:noFill/>
          </a:ln>
        </p:spPr>
        <p:txBody>
          <a:bodyPr anchorCtr="0" anchor="b" bIns="45700" lIns="0" spcFirstLastPara="1" rIns="0" wrap="square" tIns="45700">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descr="Slideheader01" id="162" name="Google Shape;162;p12"/>
          <p:cNvSpPr txBox="1"/>
          <p:nvPr>
            <p:ph type="title"/>
          </p:nvPr>
        </p:nvSpPr>
        <p:spPr>
          <a:xfrm>
            <a:off x="311700" y="333769"/>
            <a:ext cx="8520600" cy="661800"/>
          </a:xfrm>
          <a:prstGeom prst="rect">
            <a:avLst/>
          </a:prstGeom>
          <a:solidFill>
            <a:srgbClr val="0099FF"/>
          </a:solidFill>
          <a:ln>
            <a:noFill/>
          </a:ln>
        </p:spPr>
        <p:txBody>
          <a:bodyPr anchorCtr="0" anchor="ctr" bIns="91425" lIns="91425" spcFirstLastPara="1" rIns="91425" wrap="square" tIns="137150">
            <a:spAutoFit/>
          </a:bodyPr>
          <a:lstStyle/>
          <a:p>
            <a:pPr indent="0" lvl="0" marL="514350" rtl="0" algn="l">
              <a:lnSpc>
                <a:spcPct val="100000"/>
              </a:lnSpc>
              <a:spcBef>
                <a:spcPts val="0"/>
              </a:spcBef>
              <a:spcAft>
                <a:spcPts val="0"/>
              </a:spcAft>
              <a:buSzPts val="2800"/>
              <a:buNone/>
            </a:pPr>
            <a:r>
              <a:rPr lang="en"/>
              <a:t>Acquisition of an Established Business Venture</a:t>
            </a:r>
            <a:endParaRPr/>
          </a:p>
        </p:txBody>
      </p:sp>
      <p:grpSp>
        <p:nvGrpSpPr>
          <p:cNvPr id="163" name="Google Shape;163;p12"/>
          <p:cNvGrpSpPr/>
          <p:nvPr/>
        </p:nvGrpSpPr>
        <p:grpSpPr>
          <a:xfrm>
            <a:off x="717500" y="1313597"/>
            <a:ext cx="7754938" cy="3600450"/>
            <a:chOff x="432" y="835"/>
            <a:chExt cx="4885" cy="3024"/>
          </a:xfrm>
        </p:grpSpPr>
        <p:sp>
          <p:nvSpPr>
            <p:cNvPr descr="Bluegray02" id="164" name="Google Shape;164;p12"/>
            <p:cNvSpPr txBox="1"/>
            <p:nvPr/>
          </p:nvSpPr>
          <p:spPr>
            <a:xfrm>
              <a:off x="1954" y="1921"/>
              <a:ext cx="1800" cy="900"/>
            </a:xfrm>
            <a:prstGeom prst="rect">
              <a:avLst/>
            </a:prstGeom>
            <a:blipFill rotWithShape="1">
              <a:blip r:embed="rId3">
                <a:alphaModFix/>
              </a:blip>
              <a:stretch>
                <a:fillRect b="0" l="0" r="0" t="0"/>
              </a:stretch>
            </a:blipFill>
            <a:ln>
              <a:noFill/>
            </a:ln>
            <a:effectLst>
              <a:outerShdw blurRad="63500" rotWithShape="0" algn="tl" dir="2700000" dist="50800">
                <a:srgbClr val="000000">
                  <a:alpha val="4000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Tahoma"/>
                  <a:ea typeface="Tahoma"/>
                  <a:cs typeface="Tahoma"/>
                  <a:sym typeface="Tahoma"/>
                </a:rPr>
                <a:t>Acquiring an </a:t>
              </a:r>
              <a:br>
                <a:rPr b="0" i="0" lang="en" sz="2000" u="none" cap="none" strike="noStrike">
                  <a:solidFill>
                    <a:schemeClr val="dk1"/>
                  </a:solidFill>
                  <a:latin typeface="Tahoma"/>
                  <a:ea typeface="Tahoma"/>
                  <a:cs typeface="Tahoma"/>
                  <a:sym typeface="Tahoma"/>
                </a:rPr>
              </a:br>
              <a:r>
                <a:rPr b="0" i="0" lang="en" sz="2000" u="none" cap="none" strike="noStrike">
                  <a:solidFill>
                    <a:schemeClr val="dk1"/>
                  </a:solidFill>
                  <a:latin typeface="Tahoma"/>
                  <a:ea typeface="Tahoma"/>
                  <a:cs typeface="Tahoma"/>
                  <a:sym typeface="Tahoma"/>
                </a:rPr>
                <a:t>Established Entrepreneurial </a:t>
              </a:r>
              <a:br>
                <a:rPr b="0" i="0" lang="en" sz="2000" u="none" cap="none" strike="noStrike">
                  <a:solidFill>
                    <a:schemeClr val="dk1"/>
                  </a:solidFill>
                  <a:latin typeface="Tahoma"/>
                  <a:ea typeface="Tahoma"/>
                  <a:cs typeface="Tahoma"/>
                  <a:sym typeface="Tahoma"/>
                </a:rPr>
              </a:br>
              <a:r>
                <a:rPr b="0" i="0" lang="en" sz="2000" u="none" cap="none" strike="noStrike">
                  <a:solidFill>
                    <a:schemeClr val="dk1"/>
                  </a:solidFill>
                  <a:latin typeface="Tahoma"/>
                  <a:ea typeface="Tahoma"/>
                  <a:cs typeface="Tahoma"/>
                  <a:sym typeface="Tahoma"/>
                </a:rPr>
                <a:t>Venture</a:t>
              </a:r>
              <a:endParaRPr b="0" i="0" sz="2000" u="none" cap="none" strike="noStrike">
                <a:solidFill>
                  <a:schemeClr val="dk1"/>
                </a:solidFill>
                <a:latin typeface="Tahoma"/>
                <a:ea typeface="Tahoma"/>
                <a:cs typeface="Tahoma"/>
                <a:sym typeface="Tahoma"/>
              </a:endParaRPr>
            </a:p>
          </p:txBody>
        </p:sp>
        <p:sp>
          <p:nvSpPr>
            <p:cNvPr descr="Bluegray01" id="165" name="Google Shape;165;p12"/>
            <p:cNvSpPr txBox="1"/>
            <p:nvPr/>
          </p:nvSpPr>
          <p:spPr>
            <a:xfrm>
              <a:off x="2131" y="3259"/>
              <a:ext cx="1500" cy="600"/>
            </a:xfrm>
            <a:prstGeom prst="rect">
              <a:avLst/>
            </a:prstGeom>
            <a:blipFill rotWithShape="1">
              <a:blip r:embed="rId4">
                <a:alphaModFix/>
              </a:blip>
              <a:stretch>
                <a:fillRect b="0" l="0" r="0" t="0"/>
              </a:stretch>
            </a:blipFill>
            <a:ln>
              <a:noFill/>
            </a:ln>
            <a:effectLst>
              <a:outerShdw blurRad="63500" rotWithShape="0" algn="tl" dir="2700000" dist="50800">
                <a:srgbClr val="000000">
                  <a:alpha val="4000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Tahoma"/>
                  <a:ea typeface="Tahoma"/>
                  <a:cs typeface="Tahoma"/>
                  <a:sym typeface="Tahoma"/>
                </a:rPr>
                <a:t>Asking Key </a:t>
              </a:r>
              <a:br>
                <a:rPr b="0" i="0" lang="en" sz="1800" u="none" cap="none" strike="noStrike">
                  <a:solidFill>
                    <a:schemeClr val="dk1"/>
                  </a:solidFill>
                  <a:latin typeface="Tahoma"/>
                  <a:ea typeface="Tahoma"/>
                  <a:cs typeface="Tahoma"/>
                  <a:sym typeface="Tahoma"/>
                </a:rPr>
              </a:br>
              <a:r>
                <a:rPr b="0" i="0" lang="en" sz="1800" u="none" cap="none" strike="noStrike">
                  <a:solidFill>
                    <a:schemeClr val="dk1"/>
                  </a:solidFill>
                  <a:latin typeface="Tahoma"/>
                  <a:ea typeface="Tahoma"/>
                  <a:cs typeface="Tahoma"/>
                  <a:sym typeface="Tahoma"/>
                </a:rPr>
                <a:t>Questions</a:t>
              </a:r>
              <a:endParaRPr b="0" i="0" sz="1800" u="none" cap="none" strike="noStrike">
                <a:solidFill>
                  <a:schemeClr val="dk1"/>
                </a:solidFill>
                <a:latin typeface="Tahoma"/>
                <a:ea typeface="Tahoma"/>
                <a:cs typeface="Tahoma"/>
                <a:sym typeface="Tahoma"/>
              </a:endParaRPr>
            </a:p>
          </p:txBody>
        </p:sp>
        <p:sp>
          <p:nvSpPr>
            <p:cNvPr descr="Bluegray01" id="166" name="Google Shape;166;p12"/>
            <p:cNvSpPr txBox="1"/>
            <p:nvPr/>
          </p:nvSpPr>
          <p:spPr>
            <a:xfrm>
              <a:off x="432" y="2059"/>
              <a:ext cx="1200" cy="600"/>
            </a:xfrm>
            <a:prstGeom prst="rect">
              <a:avLst/>
            </a:prstGeom>
            <a:blipFill rotWithShape="1">
              <a:blip r:embed="rId4">
                <a:alphaModFix/>
              </a:blip>
              <a:stretch>
                <a:fillRect b="0" l="0" r="0" t="0"/>
              </a:stretch>
            </a:blipFill>
            <a:ln>
              <a:noFill/>
            </a:ln>
            <a:effectLst>
              <a:outerShdw blurRad="63500" rotWithShape="0" algn="tl" dir="2700000" dist="50800">
                <a:srgbClr val="000000">
                  <a:alpha val="4000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Tahoma"/>
                  <a:ea typeface="Tahoma"/>
                  <a:cs typeface="Tahoma"/>
                  <a:sym typeface="Tahoma"/>
                </a:rPr>
                <a:t>Examination of Opportunities</a:t>
              </a:r>
              <a:endParaRPr b="0" i="0" sz="1400" u="none" cap="none" strike="noStrike">
                <a:solidFill>
                  <a:srgbClr val="000000"/>
                </a:solidFill>
                <a:latin typeface="Arial"/>
                <a:ea typeface="Arial"/>
                <a:cs typeface="Arial"/>
                <a:sym typeface="Arial"/>
              </a:endParaRPr>
            </a:p>
          </p:txBody>
        </p:sp>
        <p:sp>
          <p:nvSpPr>
            <p:cNvPr descr="Bluegray01" id="167" name="Google Shape;167;p12"/>
            <p:cNvSpPr txBox="1"/>
            <p:nvPr/>
          </p:nvSpPr>
          <p:spPr>
            <a:xfrm>
              <a:off x="4117" y="2059"/>
              <a:ext cx="1200" cy="600"/>
            </a:xfrm>
            <a:prstGeom prst="rect">
              <a:avLst/>
            </a:prstGeom>
            <a:blipFill rotWithShape="1">
              <a:blip r:embed="rId4">
                <a:alphaModFix/>
              </a:blip>
              <a:stretch>
                <a:fillRect b="0" l="0" r="0" t="0"/>
              </a:stretch>
            </a:blipFill>
            <a:ln>
              <a:noFill/>
            </a:ln>
            <a:effectLst>
              <a:outerShdw blurRad="63500" rotWithShape="0" algn="tl" dir="2700000" dist="50800">
                <a:srgbClr val="000000">
                  <a:alpha val="4000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Tahoma"/>
                  <a:ea typeface="Tahoma"/>
                  <a:cs typeface="Tahoma"/>
                  <a:sym typeface="Tahoma"/>
                </a:rPr>
                <a:t>Evaluation of </a:t>
              </a:r>
              <a:br>
                <a:rPr b="0" i="0" lang="en" sz="1800" u="none" cap="none" strike="noStrike">
                  <a:solidFill>
                    <a:schemeClr val="dk1"/>
                  </a:solidFill>
                  <a:latin typeface="Tahoma"/>
                  <a:ea typeface="Tahoma"/>
                  <a:cs typeface="Tahoma"/>
                  <a:sym typeface="Tahoma"/>
                </a:rPr>
              </a:br>
              <a:r>
                <a:rPr b="0" i="0" lang="en" sz="1800" u="none" cap="none" strike="noStrike">
                  <a:solidFill>
                    <a:schemeClr val="dk1"/>
                  </a:solidFill>
                  <a:latin typeface="Tahoma"/>
                  <a:ea typeface="Tahoma"/>
                  <a:cs typeface="Tahoma"/>
                  <a:sym typeface="Tahoma"/>
                </a:rPr>
                <a:t>the Venture</a:t>
              </a:r>
              <a:endParaRPr b="0" i="0" sz="1400" u="none" cap="none" strike="noStrike">
                <a:solidFill>
                  <a:srgbClr val="000000"/>
                </a:solidFill>
                <a:latin typeface="Arial"/>
                <a:ea typeface="Arial"/>
                <a:cs typeface="Arial"/>
                <a:sym typeface="Arial"/>
              </a:endParaRPr>
            </a:p>
          </p:txBody>
        </p:sp>
        <p:sp>
          <p:nvSpPr>
            <p:cNvPr descr="Bluegray01" id="168" name="Google Shape;168;p12"/>
            <p:cNvSpPr txBox="1"/>
            <p:nvPr/>
          </p:nvSpPr>
          <p:spPr>
            <a:xfrm>
              <a:off x="2130" y="835"/>
              <a:ext cx="1500" cy="600"/>
            </a:xfrm>
            <a:prstGeom prst="rect">
              <a:avLst/>
            </a:prstGeom>
            <a:blipFill rotWithShape="1">
              <a:blip r:embed="rId4">
                <a:alphaModFix/>
              </a:blip>
              <a:stretch>
                <a:fillRect b="0" l="0" r="0" t="0"/>
              </a:stretch>
            </a:blipFill>
            <a:ln>
              <a:noFill/>
            </a:ln>
            <a:effectLst>
              <a:outerShdw blurRad="63500" rotWithShape="0" algn="tl" dir="2700000" dist="50800">
                <a:srgbClr val="000000">
                  <a:alpha val="4000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Tahoma"/>
                  <a:ea typeface="Tahoma"/>
                  <a:cs typeface="Tahoma"/>
                  <a:sym typeface="Tahoma"/>
                </a:rPr>
                <a:t>Personal </a:t>
              </a:r>
              <a:br>
                <a:rPr b="0" i="0" lang="en" sz="1800" u="none" cap="none" strike="noStrike">
                  <a:solidFill>
                    <a:schemeClr val="dk1"/>
                  </a:solidFill>
                  <a:latin typeface="Tahoma"/>
                  <a:ea typeface="Tahoma"/>
                  <a:cs typeface="Tahoma"/>
                  <a:sym typeface="Tahoma"/>
                </a:rPr>
              </a:br>
              <a:r>
                <a:rPr b="0" i="0" lang="en" sz="1800" u="none" cap="none" strike="noStrike">
                  <a:solidFill>
                    <a:schemeClr val="dk1"/>
                  </a:solidFill>
                  <a:latin typeface="Tahoma"/>
                  <a:ea typeface="Tahoma"/>
                  <a:cs typeface="Tahoma"/>
                  <a:sym typeface="Tahoma"/>
                </a:rPr>
                <a:t>Preferences</a:t>
              </a:r>
              <a:endParaRPr b="0" i="0" sz="1400" u="none" cap="none" strike="noStrike">
                <a:solidFill>
                  <a:srgbClr val="000000"/>
                </a:solidFill>
                <a:latin typeface="Arial"/>
                <a:ea typeface="Arial"/>
                <a:cs typeface="Arial"/>
                <a:sym typeface="Arial"/>
              </a:endParaRPr>
            </a:p>
          </p:txBody>
        </p:sp>
        <p:cxnSp>
          <p:nvCxnSpPr>
            <p:cNvPr id="169" name="Google Shape;169;p12"/>
            <p:cNvCxnSpPr>
              <a:stCxn id="166" idx="3"/>
              <a:endCxn id="164" idx="1"/>
            </p:cNvCxnSpPr>
            <p:nvPr/>
          </p:nvCxnSpPr>
          <p:spPr>
            <a:xfrm>
              <a:off x="1632" y="2359"/>
              <a:ext cx="300" cy="0"/>
            </a:xfrm>
            <a:prstGeom prst="straightConnector1">
              <a:avLst/>
            </a:prstGeom>
            <a:noFill/>
            <a:ln cap="flat" cmpd="sng" w="38100">
              <a:solidFill>
                <a:schemeClr val="dk1"/>
              </a:solidFill>
              <a:prstDash val="solid"/>
              <a:round/>
              <a:headEnd len="sm" w="sm" type="none"/>
              <a:tailEnd len="lg" w="lg" type="stealth"/>
            </a:ln>
          </p:spPr>
        </p:cxnSp>
        <p:cxnSp>
          <p:nvCxnSpPr>
            <p:cNvPr id="170" name="Google Shape;170;p12"/>
            <p:cNvCxnSpPr>
              <a:stCxn id="167" idx="1"/>
              <a:endCxn id="164" idx="3"/>
            </p:cNvCxnSpPr>
            <p:nvPr/>
          </p:nvCxnSpPr>
          <p:spPr>
            <a:xfrm rot="10800000">
              <a:off x="3817" y="2359"/>
              <a:ext cx="300" cy="0"/>
            </a:xfrm>
            <a:prstGeom prst="straightConnector1">
              <a:avLst/>
            </a:prstGeom>
            <a:noFill/>
            <a:ln cap="flat" cmpd="sng" w="38100">
              <a:solidFill>
                <a:schemeClr val="dk1"/>
              </a:solidFill>
              <a:prstDash val="solid"/>
              <a:round/>
              <a:headEnd len="sm" w="sm" type="none"/>
              <a:tailEnd len="lg" w="lg" type="stealth"/>
            </a:ln>
          </p:spPr>
        </p:cxnSp>
        <p:cxnSp>
          <p:nvCxnSpPr>
            <p:cNvPr id="171" name="Google Shape;171;p12"/>
            <p:cNvCxnSpPr>
              <a:stCxn id="168" idx="2"/>
              <a:endCxn id="164" idx="0"/>
            </p:cNvCxnSpPr>
            <p:nvPr/>
          </p:nvCxnSpPr>
          <p:spPr>
            <a:xfrm>
              <a:off x="2880" y="1435"/>
              <a:ext cx="0" cy="600"/>
            </a:xfrm>
            <a:prstGeom prst="straightConnector1">
              <a:avLst/>
            </a:prstGeom>
            <a:noFill/>
            <a:ln cap="flat" cmpd="sng" w="38100">
              <a:solidFill>
                <a:schemeClr val="dk1"/>
              </a:solidFill>
              <a:prstDash val="solid"/>
              <a:round/>
              <a:headEnd len="sm" w="sm" type="none"/>
              <a:tailEnd len="lg" w="lg" type="stealth"/>
            </a:ln>
          </p:spPr>
        </p:cxnSp>
        <p:cxnSp>
          <p:nvCxnSpPr>
            <p:cNvPr id="172" name="Google Shape;172;p12"/>
            <p:cNvCxnSpPr>
              <a:stCxn id="165" idx="0"/>
              <a:endCxn id="164" idx="2"/>
            </p:cNvCxnSpPr>
            <p:nvPr/>
          </p:nvCxnSpPr>
          <p:spPr>
            <a:xfrm rot="10800000">
              <a:off x="2881" y="2959"/>
              <a:ext cx="0" cy="300"/>
            </a:xfrm>
            <a:prstGeom prst="straightConnector1">
              <a:avLst/>
            </a:prstGeom>
            <a:noFill/>
            <a:ln cap="flat" cmpd="sng" w="38100">
              <a:solidFill>
                <a:schemeClr val="dk1"/>
              </a:solidFill>
              <a:prstDash val="solid"/>
              <a:round/>
              <a:headEnd len="sm" w="sm" type="none"/>
              <a:tailEnd len="lg" w="lg" type="stealth"/>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3"/>
          <p:cNvSpPr txBox="1"/>
          <p:nvPr>
            <p:ph type="title"/>
          </p:nvPr>
        </p:nvSpPr>
        <p:spPr>
          <a:xfrm>
            <a:off x="243275" y="1371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Pros and Cons of Buying Existing Business</a:t>
            </a:r>
            <a:endParaRPr/>
          </a:p>
        </p:txBody>
      </p:sp>
      <p:pic>
        <p:nvPicPr>
          <p:cNvPr id="178" name="Google Shape;178;p13"/>
          <p:cNvPicPr preferRelativeResize="0"/>
          <p:nvPr/>
        </p:nvPicPr>
        <p:blipFill rotWithShape="1">
          <a:blip r:embed="rId3">
            <a:alphaModFix/>
          </a:blip>
          <a:srcRect b="0" l="0" r="0" t="0"/>
          <a:stretch/>
        </p:blipFill>
        <p:spPr>
          <a:xfrm>
            <a:off x="1064400" y="776175"/>
            <a:ext cx="7679200" cy="4146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4"/>
          <p:cNvSpPr txBox="1"/>
          <p:nvPr>
            <p:ph idx="12" type="sldNum"/>
          </p:nvPr>
        </p:nvSpPr>
        <p:spPr>
          <a:xfrm>
            <a:off x="8472458" y="3497413"/>
            <a:ext cx="548700" cy="295200"/>
          </a:xfrm>
          <a:prstGeom prst="rect">
            <a:avLst/>
          </a:prstGeom>
          <a:noFill/>
          <a:ln>
            <a:noFill/>
          </a:ln>
        </p:spPr>
        <p:txBody>
          <a:bodyPr anchorCtr="0" anchor="b" bIns="45700" lIns="0" spcFirstLastPara="1" rIns="0" wrap="square" tIns="45700">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descr="Slideheader01" id="185" name="Google Shape;185;p14"/>
          <p:cNvSpPr txBox="1"/>
          <p:nvPr>
            <p:ph type="title"/>
          </p:nvPr>
        </p:nvSpPr>
        <p:spPr>
          <a:xfrm>
            <a:off x="311700" y="333769"/>
            <a:ext cx="8520600" cy="661800"/>
          </a:xfrm>
          <a:prstGeom prst="rect">
            <a:avLst/>
          </a:prstGeom>
          <a:solidFill>
            <a:srgbClr val="0099FF"/>
          </a:solidFill>
          <a:ln>
            <a:noFill/>
          </a:ln>
        </p:spPr>
        <p:txBody>
          <a:bodyPr anchorCtr="0" anchor="ctr" bIns="91425" lIns="91425" spcFirstLastPara="1" rIns="91425" wrap="square" tIns="137150">
            <a:spAutoFit/>
          </a:bodyPr>
          <a:lstStyle/>
          <a:p>
            <a:pPr indent="0" lvl="0" marL="0" rtl="0" algn="ctr">
              <a:lnSpc>
                <a:spcPct val="100000"/>
              </a:lnSpc>
              <a:spcBef>
                <a:spcPts val="0"/>
              </a:spcBef>
              <a:spcAft>
                <a:spcPts val="0"/>
              </a:spcAft>
              <a:buSzPts val="2800"/>
              <a:buNone/>
            </a:pPr>
            <a:r>
              <a:rPr lang="en"/>
              <a:t>Advantages of Acquiring an Ongoing Venture</a:t>
            </a:r>
            <a:endParaRPr/>
          </a:p>
        </p:txBody>
      </p:sp>
      <p:grpSp>
        <p:nvGrpSpPr>
          <p:cNvPr id="186" name="Google Shape;186;p14"/>
          <p:cNvGrpSpPr/>
          <p:nvPr/>
        </p:nvGrpSpPr>
        <p:grpSpPr>
          <a:xfrm>
            <a:off x="573088" y="1314450"/>
            <a:ext cx="8140700" cy="2675418"/>
            <a:chOff x="361" y="1100"/>
            <a:chExt cx="5128" cy="2421"/>
          </a:xfrm>
        </p:grpSpPr>
        <p:sp>
          <p:nvSpPr>
            <p:cNvPr descr="Blue03" id="187" name="Google Shape;187;p14"/>
            <p:cNvSpPr/>
            <p:nvPr/>
          </p:nvSpPr>
          <p:spPr>
            <a:xfrm>
              <a:off x="1882" y="2621"/>
              <a:ext cx="2100" cy="900"/>
            </a:xfrm>
            <a:prstGeom prst="ellipse">
              <a:avLst/>
            </a:prstGeom>
            <a:blipFill rotWithShape="1">
              <a:blip r:embed="rId3">
                <a:alphaModFix/>
              </a:blip>
              <a:stretch>
                <a:fillRect b="0" l="0" r="0" t="0"/>
              </a:stretch>
            </a:blipFill>
            <a:ln cap="flat" cmpd="sng" w="9525">
              <a:solidFill>
                <a:srgbClr val="C0C0C0"/>
              </a:solidFill>
              <a:prstDash val="solid"/>
              <a:round/>
              <a:headEnd len="sm" w="sm" type="none"/>
              <a:tailEnd len="sm" w="sm" type="none"/>
            </a:ln>
            <a:effectLst>
              <a:outerShdw blurRad="63500" rotWithShape="0" algn="tl" dir="2700000" dist="50800">
                <a:srgbClr val="000000">
                  <a:alpha val="40000"/>
                </a:srgbClr>
              </a:outerShdw>
            </a:effectLst>
          </p:spPr>
          <p:txBody>
            <a:bodyPr anchorCtr="1"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Arial"/>
                  <a:ea typeface="Arial"/>
                  <a:cs typeface="Arial"/>
                  <a:sym typeface="Arial"/>
                </a:rPr>
                <a:t>Buying an Ongoing Venture</a:t>
              </a:r>
              <a:endParaRPr b="0" i="0" sz="2400" u="none" cap="none" strike="noStrike">
                <a:solidFill>
                  <a:schemeClr val="dk1"/>
                </a:solidFill>
                <a:latin typeface="Arial"/>
                <a:ea typeface="Arial"/>
                <a:cs typeface="Arial"/>
                <a:sym typeface="Arial"/>
              </a:endParaRPr>
            </a:p>
          </p:txBody>
        </p:sp>
        <p:cxnSp>
          <p:nvCxnSpPr>
            <p:cNvPr id="188" name="Google Shape;188;p14"/>
            <p:cNvCxnSpPr>
              <a:stCxn id="189" idx="0"/>
              <a:endCxn id="187" idx="1"/>
            </p:cNvCxnSpPr>
            <p:nvPr/>
          </p:nvCxnSpPr>
          <p:spPr>
            <a:xfrm>
              <a:off x="1111" y="1100"/>
              <a:ext cx="1200" cy="1800"/>
            </a:xfrm>
            <a:prstGeom prst="straightConnector1">
              <a:avLst/>
            </a:prstGeom>
            <a:noFill/>
            <a:ln cap="flat" cmpd="sng" w="50800">
              <a:solidFill>
                <a:schemeClr val="dk1"/>
              </a:solidFill>
              <a:prstDash val="solid"/>
              <a:round/>
              <a:headEnd len="sm" w="sm" type="none"/>
              <a:tailEnd len="lg" w="lg" type="stealth"/>
            </a:ln>
          </p:spPr>
        </p:cxnSp>
        <p:cxnSp>
          <p:nvCxnSpPr>
            <p:cNvPr id="190" name="Google Shape;190;p14"/>
            <p:cNvCxnSpPr>
              <a:stCxn id="191" idx="0"/>
              <a:endCxn id="187" idx="0"/>
            </p:cNvCxnSpPr>
            <p:nvPr/>
          </p:nvCxnSpPr>
          <p:spPr>
            <a:xfrm>
              <a:off x="2909" y="1100"/>
              <a:ext cx="0" cy="1500"/>
            </a:xfrm>
            <a:prstGeom prst="straightConnector1">
              <a:avLst/>
            </a:prstGeom>
            <a:noFill/>
            <a:ln cap="flat" cmpd="sng" w="50800">
              <a:solidFill>
                <a:schemeClr val="dk1"/>
              </a:solidFill>
              <a:prstDash val="solid"/>
              <a:round/>
              <a:headEnd len="sm" w="sm" type="none"/>
              <a:tailEnd len="lg" w="lg" type="stealth"/>
            </a:ln>
          </p:spPr>
        </p:cxnSp>
        <p:cxnSp>
          <p:nvCxnSpPr>
            <p:cNvPr id="192" name="Google Shape;192;p14"/>
            <p:cNvCxnSpPr>
              <a:stCxn id="193" idx="0"/>
              <a:endCxn id="187" idx="7"/>
            </p:cNvCxnSpPr>
            <p:nvPr/>
          </p:nvCxnSpPr>
          <p:spPr>
            <a:xfrm flipH="1">
              <a:off x="3539" y="1100"/>
              <a:ext cx="1200" cy="1800"/>
            </a:xfrm>
            <a:prstGeom prst="straightConnector1">
              <a:avLst/>
            </a:prstGeom>
            <a:noFill/>
            <a:ln cap="flat" cmpd="sng" w="50800">
              <a:solidFill>
                <a:schemeClr val="dk1"/>
              </a:solidFill>
              <a:prstDash val="solid"/>
              <a:round/>
              <a:headEnd len="sm" w="sm" type="none"/>
              <a:tailEnd len="lg" w="lg" type="stealth"/>
            </a:ln>
          </p:spPr>
        </p:cxnSp>
        <p:sp>
          <p:nvSpPr>
            <p:cNvPr descr="Bluegray02" id="193" name="Google Shape;193;p14"/>
            <p:cNvSpPr/>
            <p:nvPr/>
          </p:nvSpPr>
          <p:spPr>
            <a:xfrm>
              <a:off x="3989" y="1100"/>
              <a:ext cx="1500" cy="900"/>
            </a:xfrm>
            <a:prstGeom prst="rect">
              <a:avLst/>
            </a:prstGeom>
            <a:blipFill rotWithShape="1">
              <a:blip r:embed="rId4">
                <a:alphaModFix/>
              </a:blip>
              <a:stretch>
                <a:fillRect b="0" l="0" r="0" t="0"/>
              </a:stretch>
            </a:blipFill>
            <a:ln cap="flat" cmpd="sng" w="9525">
              <a:solidFill>
                <a:schemeClr val="lt2"/>
              </a:solidFill>
              <a:prstDash val="solid"/>
              <a:miter lim="800000"/>
              <a:headEnd len="sm" w="sm" type="none"/>
              <a:tailEnd len="sm" w="sm" type="none"/>
            </a:ln>
            <a:effectLst>
              <a:outerShdw blurRad="63500" rotWithShape="0" algn="tl" dir="2700000" dist="50800">
                <a:srgbClr val="000000">
                  <a:alpha val="4000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Arial"/>
                  <a:ea typeface="Arial"/>
                  <a:cs typeface="Arial"/>
                  <a:sym typeface="Arial"/>
                </a:rPr>
                <a:t>Purchasing at </a:t>
              </a:r>
              <a:br>
                <a:rPr b="0" i="0" lang="en" sz="2000" u="none" cap="none" strike="noStrike">
                  <a:solidFill>
                    <a:schemeClr val="dk1"/>
                  </a:solidFill>
                  <a:latin typeface="Arial"/>
                  <a:ea typeface="Arial"/>
                  <a:cs typeface="Arial"/>
                  <a:sym typeface="Arial"/>
                </a:rPr>
              </a:br>
              <a:r>
                <a:rPr b="0" i="0" lang="en" sz="2000" u="none" cap="none" strike="noStrike">
                  <a:solidFill>
                    <a:schemeClr val="dk1"/>
                  </a:solidFill>
                  <a:latin typeface="Arial"/>
                  <a:ea typeface="Arial"/>
                  <a:cs typeface="Arial"/>
                  <a:sym typeface="Arial"/>
                </a:rPr>
                <a:t>a good price</a:t>
              </a:r>
              <a:endParaRPr b="0" i="0" sz="1600" u="none" cap="none" strike="noStrike">
                <a:solidFill>
                  <a:schemeClr val="dk1"/>
                </a:solidFill>
                <a:latin typeface="Arial"/>
                <a:ea typeface="Arial"/>
                <a:cs typeface="Arial"/>
                <a:sym typeface="Arial"/>
              </a:endParaRPr>
            </a:p>
          </p:txBody>
        </p:sp>
        <p:sp>
          <p:nvSpPr>
            <p:cNvPr descr="Blue04" id="191" name="Google Shape;191;p14"/>
            <p:cNvSpPr/>
            <p:nvPr/>
          </p:nvSpPr>
          <p:spPr>
            <a:xfrm>
              <a:off x="2159" y="1100"/>
              <a:ext cx="1500" cy="900"/>
            </a:xfrm>
            <a:prstGeom prst="rect">
              <a:avLst/>
            </a:prstGeom>
            <a:solidFill>
              <a:srgbClr val="9DD2D6"/>
            </a:solidFill>
            <a:ln cap="flat" cmpd="sng" w="9525">
              <a:solidFill>
                <a:schemeClr val="dk1"/>
              </a:solidFill>
              <a:prstDash val="solid"/>
              <a:miter lim="800000"/>
              <a:headEnd len="sm" w="sm" type="none"/>
              <a:tailEnd len="sm" w="sm" type="none"/>
            </a:ln>
            <a:effectLst>
              <a:outerShdw blurRad="63500" rotWithShape="0" algn="tl" dir="2700000" dist="50800">
                <a:srgbClr val="000000">
                  <a:alpha val="4000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Arial"/>
                  <a:ea typeface="Arial"/>
                  <a:cs typeface="Arial"/>
                  <a:sym typeface="Arial"/>
                </a:rPr>
                <a:t>Reduced time </a:t>
              </a:r>
              <a:br>
                <a:rPr b="0" i="0" lang="en" sz="2000" u="none" cap="none" strike="noStrike">
                  <a:solidFill>
                    <a:schemeClr val="dk1"/>
                  </a:solidFill>
                  <a:latin typeface="Arial"/>
                  <a:ea typeface="Arial"/>
                  <a:cs typeface="Arial"/>
                  <a:sym typeface="Arial"/>
                </a:rPr>
              </a:br>
              <a:r>
                <a:rPr b="0" i="0" lang="en" sz="2000" u="none" cap="none" strike="noStrike">
                  <a:solidFill>
                    <a:schemeClr val="dk1"/>
                  </a:solidFill>
                  <a:latin typeface="Arial"/>
                  <a:ea typeface="Arial"/>
                  <a:cs typeface="Arial"/>
                  <a:sym typeface="Arial"/>
                </a:rPr>
                <a:t>and effort</a:t>
              </a:r>
              <a:endParaRPr b="0" i="0" sz="1600" u="none" cap="none" strike="noStrike">
                <a:solidFill>
                  <a:schemeClr val="dk1"/>
                </a:solidFill>
                <a:latin typeface="Arial"/>
                <a:ea typeface="Arial"/>
                <a:cs typeface="Arial"/>
                <a:sym typeface="Arial"/>
              </a:endParaRPr>
            </a:p>
          </p:txBody>
        </p:sp>
        <p:sp>
          <p:nvSpPr>
            <p:cNvPr descr="Blue03" id="189" name="Google Shape;189;p14"/>
            <p:cNvSpPr/>
            <p:nvPr/>
          </p:nvSpPr>
          <p:spPr>
            <a:xfrm>
              <a:off x="361" y="1100"/>
              <a:ext cx="1500" cy="900"/>
            </a:xfrm>
            <a:prstGeom prst="rect">
              <a:avLst/>
            </a:prstGeom>
            <a:blipFill rotWithShape="1">
              <a:blip r:embed="rId3">
                <a:alphaModFix/>
              </a:blip>
              <a:stretch>
                <a:fillRect b="0" l="0" r="0" t="0"/>
              </a:stretch>
            </a:blipFill>
            <a:ln cap="flat" cmpd="sng" w="9525">
              <a:solidFill>
                <a:srgbClr val="C0C0C0"/>
              </a:solidFill>
              <a:prstDash val="solid"/>
              <a:miter lim="800000"/>
              <a:headEnd len="sm" w="sm" type="none"/>
              <a:tailEnd len="sm" w="sm" type="none"/>
            </a:ln>
            <a:effectLst>
              <a:outerShdw blurRad="63500" rotWithShape="0" algn="tl" dir="2700000" dist="50800">
                <a:srgbClr val="000000">
                  <a:alpha val="4000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Arial"/>
                  <a:ea typeface="Arial"/>
                  <a:cs typeface="Arial"/>
                  <a:sym typeface="Arial"/>
                </a:rPr>
                <a:t>Less fear about successful future operation</a:t>
              </a:r>
              <a:endParaRPr b="0" i="0" sz="1600" u="none" cap="none" strike="noStrike">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5"/>
          <p:cNvSpPr txBox="1"/>
          <p:nvPr>
            <p:ph idx="12" type="sldNum"/>
          </p:nvPr>
        </p:nvSpPr>
        <p:spPr>
          <a:xfrm>
            <a:off x="8472458" y="3497413"/>
            <a:ext cx="548700" cy="295200"/>
          </a:xfrm>
          <a:prstGeom prst="rect">
            <a:avLst/>
          </a:prstGeom>
          <a:noFill/>
          <a:ln>
            <a:noFill/>
          </a:ln>
        </p:spPr>
        <p:txBody>
          <a:bodyPr anchorCtr="0" anchor="b" bIns="45700" lIns="0" spcFirstLastPara="1" rIns="0" wrap="square" tIns="45700">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descr="Slideheader01" id="200" name="Google Shape;200;p15"/>
          <p:cNvSpPr txBox="1"/>
          <p:nvPr>
            <p:ph type="title"/>
          </p:nvPr>
        </p:nvSpPr>
        <p:spPr>
          <a:xfrm>
            <a:off x="311700" y="333769"/>
            <a:ext cx="8520600" cy="661800"/>
          </a:xfrm>
          <a:prstGeom prst="rect">
            <a:avLst/>
          </a:prstGeom>
          <a:solidFill>
            <a:srgbClr val="0099FF"/>
          </a:solidFill>
          <a:ln>
            <a:noFill/>
          </a:ln>
        </p:spPr>
        <p:txBody>
          <a:bodyPr anchorCtr="0" anchor="ctr" bIns="91425" lIns="91425" spcFirstLastPara="1" rIns="91425" wrap="square" tIns="137150">
            <a:spAutoFit/>
          </a:bodyPr>
          <a:lstStyle/>
          <a:p>
            <a:pPr indent="0" lvl="0" marL="514350" rtl="0" algn="l">
              <a:lnSpc>
                <a:spcPct val="100000"/>
              </a:lnSpc>
              <a:spcBef>
                <a:spcPts val="0"/>
              </a:spcBef>
              <a:spcAft>
                <a:spcPts val="0"/>
              </a:spcAft>
              <a:buSzPts val="2800"/>
              <a:buNone/>
            </a:pPr>
            <a:r>
              <a:rPr lang="en"/>
              <a:t>Evaluation of the Selected Venture</a:t>
            </a:r>
            <a:endParaRPr/>
          </a:p>
        </p:txBody>
      </p:sp>
      <p:grpSp>
        <p:nvGrpSpPr>
          <p:cNvPr id="201" name="Google Shape;201;p15"/>
          <p:cNvGrpSpPr/>
          <p:nvPr/>
        </p:nvGrpSpPr>
        <p:grpSpPr>
          <a:xfrm>
            <a:off x="457200" y="1314450"/>
            <a:ext cx="8140700" cy="2843213"/>
            <a:chOff x="288" y="1296"/>
            <a:chExt cx="5128" cy="2388"/>
          </a:xfrm>
        </p:grpSpPr>
        <p:sp>
          <p:nvSpPr>
            <p:cNvPr descr="Blue03" id="202" name="Google Shape;202;p15"/>
            <p:cNvSpPr/>
            <p:nvPr/>
          </p:nvSpPr>
          <p:spPr>
            <a:xfrm>
              <a:off x="1440" y="1296"/>
              <a:ext cx="3000" cy="900"/>
            </a:xfrm>
            <a:prstGeom prst="ellipse">
              <a:avLst/>
            </a:prstGeom>
            <a:blipFill rotWithShape="1">
              <a:blip r:embed="rId3">
                <a:alphaModFix/>
              </a:blip>
              <a:stretch>
                <a:fillRect b="0" l="0" r="0" t="0"/>
              </a:stretch>
            </a:blipFill>
            <a:ln cap="flat" cmpd="sng" w="9525">
              <a:solidFill>
                <a:srgbClr val="C0C0C0"/>
              </a:solidFill>
              <a:prstDash val="solid"/>
              <a:round/>
              <a:headEnd len="sm" w="sm" type="none"/>
              <a:tailEnd len="sm" w="sm" type="none"/>
            </a:ln>
            <a:effectLst>
              <a:outerShdw blurRad="63500" rotWithShape="0" algn="tl" dir="2700000" dist="50800">
                <a:srgbClr val="000000">
                  <a:alpha val="4000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Arial"/>
                  <a:ea typeface="Arial"/>
                  <a:cs typeface="Arial"/>
                  <a:sym typeface="Arial"/>
                </a:rPr>
                <a:t>Factors Affecting Sale of the Venture</a:t>
              </a:r>
              <a:endParaRPr b="0" i="0" sz="1400" u="none" cap="none" strike="noStrike">
                <a:solidFill>
                  <a:srgbClr val="000000"/>
                </a:solidFill>
                <a:latin typeface="Arial"/>
                <a:ea typeface="Arial"/>
                <a:cs typeface="Arial"/>
                <a:sym typeface="Arial"/>
              </a:endParaRPr>
            </a:p>
          </p:txBody>
        </p:sp>
        <p:cxnSp>
          <p:nvCxnSpPr>
            <p:cNvPr id="203" name="Google Shape;203;p15"/>
            <p:cNvCxnSpPr>
              <a:stCxn id="204" idx="2"/>
              <a:endCxn id="202" idx="3"/>
            </p:cNvCxnSpPr>
            <p:nvPr/>
          </p:nvCxnSpPr>
          <p:spPr>
            <a:xfrm flipH="1" rot="10800000">
              <a:off x="1038" y="2100"/>
              <a:ext cx="900" cy="1200"/>
            </a:xfrm>
            <a:prstGeom prst="straightConnector1">
              <a:avLst/>
            </a:prstGeom>
            <a:noFill/>
            <a:ln cap="flat" cmpd="sng" w="50800">
              <a:solidFill>
                <a:schemeClr val="dk1"/>
              </a:solidFill>
              <a:prstDash val="solid"/>
              <a:round/>
              <a:headEnd len="sm" w="sm" type="none"/>
              <a:tailEnd len="lg" w="lg" type="stealth"/>
            </a:ln>
          </p:spPr>
        </p:cxnSp>
        <p:cxnSp>
          <p:nvCxnSpPr>
            <p:cNvPr id="205" name="Google Shape;205;p15"/>
            <p:cNvCxnSpPr>
              <a:stCxn id="206" idx="0"/>
              <a:endCxn id="202" idx="4"/>
            </p:cNvCxnSpPr>
            <p:nvPr/>
          </p:nvCxnSpPr>
          <p:spPr>
            <a:xfrm rot="10800000">
              <a:off x="2848" y="2184"/>
              <a:ext cx="0" cy="600"/>
            </a:xfrm>
            <a:prstGeom prst="straightConnector1">
              <a:avLst/>
            </a:prstGeom>
            <a:noFill/>
            <a:ln cap="flat" cmpd="sng" w="50800">
              <a:solidFill>
                <a:schemeClr val="dk1"/>
              </a:solidFill>
              <a:prstDash val="solid"/>
              <a:round/>
              <a:headEnd len="sm" w="sm" type="none"/>
              <a:tailEnd len="lg" w="lg" type="stealth"/>
            </a:ln>
          </p:spPr>
        </p:cxnSp>
        <p:cxnSp>
          <p:nvCxnSpPr>
            <p:cNvPr id="207" name="Google Shape;207;p15"/>
            <p:cNvCxnSpPr>
              <a:stCxn id="208" idx="2"/>
              <a:endCxn id="202" idx="5"/>
            </p:cNvCxnSpPr>
            <p:nvPr/>
          </p:nvCxnSpPr>
          <p:spPr>
            <a:xfrm rot="10800000">
              <a:off x="4066" y="2100"/>
              <a:ext cx="600" cy="1200"/>
            </a:xfrm>
            <a:prstGeom prst="straightConnector1">
              <a:avLst/>
            </a:prstGeom>
            <a:noFill/>
            <a:ln cap="flat" cmpd="sng" w="50800">
              <a:solidFill>
                <a:schemeClr val="dk1"/>
              </a:solidFill>
              <a:prstDash val="solid"/>
              <a:round/>
              <a:headEnd len="sm" w="sm" type="none"/>
              <a:tailEnd len="lg" w="lg" type="stealth"/>
            </a:ln>
          </p:spPr>
        </p:cxnSp>
        <p:sp>
          <p:nvSpPr>
            <p:cNvPr descr="Bluegray02" id="208" name="Google Shape;208;p15"/>
            <p:cNvSpPr/>
            <p:nvPr/>
          </p:nvSpPr>
          <p:spPr>
            <a:xfrm>
              <a:off x="3916" y="2400"/>
              <a:ext cx="1500" cy="900"/>
            </a:xfrm>
            <a:prstGeom prst="rect">
              <a:avLst/>
            </a:prstGeom>
            <a:blipFill rotWithShape="1">
              <a:blip r:embed="rId4">
                <a:alphaModFix/>
              </a:blip>
              <a:stretch>
                <a:fillRect b="0" l="0" r="0" t="0"/>
              </a:stretch>
            </a:blipFill>
            <a:ln cap="flat" cmpd="sng" w="9525">
              <a:solidFill>
                <a:schemeClr val="lt2"/>
              </a:solidFill>
              <a:prstDash val="solid"/>
              <a:miter lim="800000"/>
              <a:headEnd len="sm" w="sm" type="none"/>
              <a:tailEnd len="sm" w="sm" type="none"/>
            </a:ln>
            <a:effectLst>
              <a:outerShdw blurRad="63500" rotWithShape="0" algn="tl" dir="2700000" dist="50800">
                <a:srgbClr val="000000">
                  <a:alpha val="4000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Arial"/>
                  <a:ea typeface="Arial"/>
                  <a:cs typeface="Arial"/>
                  <a:sym typeface="Arial"/>
                </a:rPr>
                <a:t>Assets of the venture</a:t>
              </a:r>
              <a:endParaRPr b="0" i="0" sz="1600" u="none" cap="none" strike="noStrike">
                <a:solidFill>
                  <a:schemeClr val="dk1"/>
                </a:solidFill>
                <a:latin typeface="Arial"/>
                <a:ea typeface="Arial"/>
                <a:cs typeface="Arial"/>
                <a:sym typeface="Arial"/>
              </a:endParaRPr>
            </a:p>
          </p:txBody>
        </p:sp>
        <p:sp>
          <p:nvSpPr>
            <p:cNvPr descr="Blue04" id="206" name="Google Shape;206;p15"/>
            <p:cNvSpPr/>
            <p:nvPr/>
          </p:nvSpPr>
          <p:spPr>
            <a:xfrm>
              <a:off x="2098" y="2784"/>
              <a:ext cx="1500" cy="900"/>
            </a:xfrm>
            <a:prstGeom prst="rect">
              <a:avLst/>
            </a:prstGeom>
            <a:solidFill>
              <a:srgbClr val="9DD2D6"/>
            </a:solidFill>
            <a:ln cap="flat" cmpd="sng" w="9525">
              <a:solidFill>
                <a:schemeClr val="dk1"/>
              </a:solidFill>
              <a:prstDash val="solid"/>
              <a:miter lim="800000"/>
              <a:headEnd len="sm" w="sm" type="none"/>
              <a:tailEnd len="sm" w="sm" type="none"/>
            </a:ln>
            <a:effectLst>
              <a:outerShdw blurRad="63500" rotWithShape="0" algn="tl" dir="2700000" dist="50800">
                <a:srgbClr val="000000">
                  <a:alpha val="4000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Arial"/>
                  <a:ea typeface="Arial"/>
                  <a:cs typeface="Arial"/>
                  <a:sym typeface="Arial"/>
                </a:rPr>
                <a:t>Profits, sales, and operating ratios</a:t>
              </a:r>
              <a:endParaRPr b="0" i="0" sz="1600" u="none" cap="none" strike="noStrike">
                <a:solidFill>
                  <a:schemeClr val="dk1"/>
                </a:solidFill>
                <a:latin typeface="Arial"/>
                <a:ea typeface="Arial"/>
                <a:cs typeface="Arial"/>
                <a:sym typeface="Arial"/>
              </a:endParaRPr>
            </a:p>
          </p:txBody>
        </p:sp>
        <p:sp>
          <p:nvSpPr>
            <p:cNvPr descr="Blue03" id="204" name="Google Shape;204;p15"/>
            <p:cNvSpPr/>
            <p:nvPr/>
          </p:nvSpPr>
          <p:spPr>
            <a:xfrm>
              <a:off x="288" y="2400"/>
              <a:ext cx="1500" cy="900"/>
            </a:xfrm>
            <a:prstGeom prst="rect">
              <a:avLst/>
            </a:prstGeom>
            <a:blipFill rotWithShape="1">
              <a:blip r:embed="rId3">
                <a:alphaModFix/>
              </a:blip>
              <a:stretch>
                <a:fillRect b="0" l="0" r="0" t="0"/>
              </a:stretch>
            </a:blipFill>
            <a:ln cap="flat" cmpd="sng" w="9525">
              <a:solidFill>
                <a:srgbClr val="C0C0C0"/>
              </a:solidFill>
              <a:prstDash val="solid"/>
              <a:miter lim="800000"/>
              <a:headEnd len="sm" w="sm" type="none"/>
              <a:tailEnd len="sm" w="sm" type="none"/>
            </a:ln>
            <a:effectLst>
              <a:outerShdw blurRad="63500" rotWithShape="0" algn="tl" dir="2700000" dist="50800">
                <a:srgbClr val="000000">
                  <a:alpha val="4000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Arial"/>
                  <a:ea typeface="Arial"/>
                  <a:cs typeface="Arial"/>
                  <a:sym typeface="Arial"/>
                </a:rPr>
                <a:t>The business environment</a:t>
              </a:r>
              <a:endParaRPr b="0" i="0" sz="1600" u="none" cap="none" strike="noStrike">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6"/>
          <p:cNvSpPr txBox="1"/>
          <p:nvPr>
            <p:ph idx="12" type="sldNum"/>
          </p:nvPr>
        </p:nvSpPr>
        <p:spPr>
          <a:xfrm>
            <a:off x="7381875" y="4857750"/>
            <a:ext cx="1295400" cy="171600"/>
          </a:xfrm>
          <a:prstGeom prst="rect">
            <a:avLst/>
          </a:prstGeom>
          <a:noFill/>
          <a:ln>
            <a:noFill/>
          </a:ln>
        </p:spPr>
        <p:txBody>
          <a:bodyPr anchorCtr="0" anchor="b" bIns="45700" lIns="0" spcFirstLastPara="1" rIns="0" wrap="square" tIns="45700">
            <a:normAutofit fontScale="70000" lnSpcReduction="20000"/>
          </a:bodyPr>
          <a:lstStyle/>
          <a:p>
            <a:pPr indent="0" lvl="0" marL="0" rtl="0" algn="r">
              <a:lnSpc>
                <a:spcPct val="100000"/>
              </a:lnSpc>
              <a:spcBef>
                <a:spcPts val="0"/>
              </a:spcBef>
              <a:spcAft>
                <a:spcPts val="0"/>
              </a:spcAft>
              <a:buSzPct val="100000"/>
              <a:buNone/>
            </a:pPr>
            <a:r>
              <a:rPr lang="en"/>
              <a:t>7–</a:t>
            </a:r>
            <a:fld id="{00000000-1234-1234-1234-123412341234}" type="slidenum">
              <a:rPr lang="en"/>
              <a:t>‹#›</a:t>
            </a:fld>
            <a:endParaRPr/>
          </a:p>
        </p:txBody>
      </p:sp>
      <p:sp>
        <p:nvSpPr>
          <p:cNvPr descr="Slideheader01" id="215" name="Google Shape;215;p16"/>
          <p:cNvSpPr txBox="1"/>
          <p:nvPr>
            <p:ph type="title"/>
          </p:nvPr>
        </p:nvSpPr>
        <p:spPr>
          <a:xfrm>
            <a:off x="0" y="231812"/>
            <a:ext cx="9144000" cy="661800"/>
          </a:xfrm>
          <a:prstGeom prst="rect">
            <a:avLst/>
          </a:prstGeom>
          <a:solidFill>
            <a:srgbClr val="0099FF"/>
          </a:solidFill>
          <a:ln>
            <a:noFill/>
          </a:ln>
        </p:spPr>
        <p:txBody>
          <a:bodyPr anchorCtr="0" anchor="ctr" bIns="91425" lIns="91425" spcFirstLastPara="1" rIns="91425" wrap="square" tIns="137150">
            <a:spAutoFit/>
          </a:bodyPr>
          <a:lstStyle/>
          <a:p>
            <a:pPr indent="0" lvl="0" marL="514350" rtl="0" algn="l">
              <a:lnSpc>
                <a:spcPct val="100000"/>
              </a:lnSpc>
              <a:spcBef>
                <a:spcPts val="0"/>
              </a:spcBef>
              <a:spcAft>
                <a:spcPts val="0"/>
              </a:spcAft>
              <a:buSzPts val="2800"/>
              <a:buNone/>
            </a:pPr>
            <a:r>
              <a:rPr lang="en"/>
              <a:t>Key Questions to Ask</a:t>
            </a:r>
            <a:endParaRPr/>
          </a:p>
        </p:txBody>
      </p:sp>
      <p:sp>
        <p:nvSpPr>
          <p:cNvPr id="216" name="Google Shape;216;p16"/>
          <p:cNvSpPr txBox="1"/>
          <p:nvPr>
            <p:ph idx="1" type="body"/>
          </p:nvPr>
        </p:nvSpPr>
        <p:spPr>
          <a:xfrm>
            <a:off x="457200" y="914400"/>
            <a:ext cx="8229600" cy="3886200"/>
          </a:xfrm>
          <a:prstGeom prst="rect">
            <a:avLst/>
          </a:prstGeom>
          <a:noFill/>
          <a:ln>
            <a:noFill/>
          </a:ln>
        </p:spPr>
        <p:txBody>
          <a:bodyPr anchorCtr="0" anchor="t" bIns="45700" lIns="91425" spcFirstLastPara="1" rIns="91425" wrap="square" tIns="45700">
            <a:normAutofit/>
          </a:bodyPr>
          <a:lstStyle/>
          <a:p>
            <a:pPr indent="-231775" lvl="0" marL="231775" rtl="0" algn="l">
              <a:lnSpc>
                <a:spcPct val="115000"/>
              </a:lnSpc>
              <a:spcBef>
                <a:spcPts val="0"/>
              </a:spcBef>
              <a:spcAft>
                <a:spcPts val="0"/>
              </a:spcAft>
              <a:buSzPts val="2040"/>
              <a:buFont typeface="Arial"/>
              <a:buChar char="●"/>
            </a:pPr>
            <a:r>
              <a:rPr lang="en" sz="2400"/>
              <a:t>Why is this business being sold?</a:t>
            </a:r>
            <a:endParaRPr/>
          </a:p>
          <a:p>
            <a:pPr indent="-231775" lvl="0" marL="231775" rtl="0" algn="l">
              <a:lnSpc>
                <a:spcPct val="115000"/>
              </a:lnSpc>
              <a:spcBef>
                <a:spcPts val="960"/>
              </a:spcBef>
              <a:spcAft>
                <a:spcPts val="0"/>
              </a:spcAft>
              <a:buSzPts val="2040"/>
              <a:buFont typeface="Arial"/>
              <a:buChar char="●"/>
            </a:pPr>
            <a:r>
              <a:rPr lang="en" sz="2400"/>
              <a:t>What is the current physical condition of the business?</a:t>
            </a:r>
            <a:endParaRPr/>
          </a:p>
          <a:p>
            <a:pPr indent="-231775" lvl="0" marL="231775" rtl="0" algn="l">
              <a:lnSpc>
                <a:spcPct val="115000"/>
              </a:lnSpc>
              <a:spcBef>
                <a:spcPts val="960"/>
              </a:spcBef>
              <a:spcAft>
                <a:spcPts val="0"/>
              </a:spcAft>
              <a:buSzPts val="2040"/>
              <a:buFont typeface="Arial"/>
              <a:buChar char="●"/>
            </a:pPr>
            <a:r>
              <a:rPr lang="en" sz="2400"/>
              <a:t>What is the condition of the inventory?</a:t>
            </a:r>
            <a:endParaRPr/>
          </a:p>
          <a:p>
            <a:pPr indent="-231775" lvl="0" marL="231775" rtl="0" algn="l">
              <a:lnSpc>
                <a:spcPct val="115000"/>
              </a:lnSpc>
              <a:spcBef>
                <a:spcPts val="960"/>
              </a:spcBef>
              <a:spcAft>
                <a:spcPts val="0"/>
              </a:spcAft>
              <a:buSzPts val="2040"/>
              <a:buFont typeface="Arial"/>
              <a:buChar char="●"/>
            </a:pPr>
            <a:r>
              <a:rPr lang="en" sz="2400"/>
              <a:t>What is the state of the other assets of the business?</a:t>
            </a:r>
            <a:endParaRPr sz="2400"/>
          </a:p>
          <a:p>
            <a:pPr indent="-231775" lvl="0" marL="231775" rtl="0" algn="l">
              <a:lnSpc>
                <a:spcPct val="115000"/>
              </a:lnSpc>
              <a:spcBef>
                <a:spcPts val="960"/>
              </a:spcBef>
              <a:spcAft>
                <a:spcPts val="0"/>
              </a:spcAft>
              <a:buSzPts val="2040"/>
              <a:buFont typeface="Arial"/>
              <a:buChar char="●"/>
            </a:pPr>
            <a:r>
              <a:rPr lang="en" sz="2400"/>
              <a:t>How many employees will remain with the business?</a:t>
            </a:r>
            <a:endParaRPr sz="2400"/>
          </a:p>
          <a:p>
            <a:pPr indent="-231775" lvl="0" marL="231775" rtl="0" algn="l">
              <a:lnSpc>
                <a:spcPct val="115000"/>
              </a:lnSpc>
              <a:spcBef>
                <a:spcPts val="960"/>
              </a:spcBef>
              <a:spcAft>
                <a:spcPts val="0"/>
              </a:spcAft>
              <a:buSzPts val="2040"/>
              <a:buFont typeface="Arial"/>
              <a:buChar char="●"/>
            </a:pPr>
            <a:r>
              <a:rPr lang="en" sz="2400"/>
              <a:t>What type of competition does the business face?</a:t>
            </a:r>
            <a:endParaRPr/>
          </a:p>
          <a:p>
            <a:pPr indent="-231775" lvl="0" marL="231775" rtl="0" algn="l">
              <a:lnSpc>
                <a:spcPct val="115000"/>
              </a:lnSpc>
              <a:spcBef>
                <a:spcPts val="960"/>
              </a:spcBef>
              <a:spcAft>
                <a:spcPts val="0"/>
              </a:spcAft>
              <a:buSzPts val="2040"/>
              <a:buFont typeface="Arial"/>
              <a:buChar char="●"/>
            </a:pPr>
            <a:r>
              <a:rPr lang="en" sz="2400"/>
              <a:t>What does financial picture of the business look like?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7"/>
          <p:cNvSpPr txBox="1"/>
          <p:nvPr>
            <p:ph idx="12" type="sldNum"/>
          </p:nvPr>
        </p:nvSpPr>
        <p:spPr>
          <a:xfrm>
            <a:off x="8472458" y="3497413"/>
            <a:ext cx="548700" cy="295200"/>
          </a:xfrm>
          <a:prstGeom prst="rect">
            <a:avLst/>
          </a:prstGeom>
          <a:noFill/>
          <a:ln>
            <a:noFill/>
          </a:ln>
        </p:spPr>
        <p:txBody>
          <a:bodyPr anchorCtr="0" anchor="b" bIns="45700" lIns="0" spcFirstLastPara="1" rIns="0" wrap="square" tIns="45700">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descr="Slideheader01" id="223" name="Google Shape;223;p17"/>
          <p:cNvSpPr txBox="1"/>
          <p:nvPr>
            <p:ph type="title"/>
          </p:nvPr>
        </p:nvSpPr>
        <p:spPr>
          <a:xfrm>
            <a:off x="311700" y="333769"/>
            <a:ext cx="8520600" cy="661800"/>
          </a:xfrm>
          <a:prstGeom prst="rect">
            <a:avLst/>
          </a:prstGeom>
          <a:solidFill>
            <a:srgbClr val="0099FF"/>
          </a:solidFill>
          <a:ln>
            <a:noFill/>
          </a:ln>
        </p:spPr>
        <p:txBody>
          <a:bodyPr anchorCtr="0" anchor="ctr" bIns="91425" lIns="91425" spcFirstLastPara="1" rIns="91425" wrap="square" tIns="137150">
            <a:spAutoFit/>
          </a:bodyPr>
          <a:lstStyle/>
          <a:p>
            <a:pPr indent="0" lvl="0" marL="514350" rtl="0" algn="l">
              <a:lnSpc>
                <a:spcPct val="100000"/>
              </a:lnSpc>
              <a:spcBef>
                <a:spcPts val="0"/>
              </a:spcBef>
              <a:spcAft>
                <a:spcPts val="0"/>
              </a:spcAft>
              <a:buSzPts val="2800"/>
              <a:buNone/>
            </a:pPr>
            <a:r>
              <a:rPr lang="en"/>
              <a:t>Negotiating the Deal</a:t>
            </a:r>
            <a:endParaRPr/>
          </a:p>
        </p:txBody>
      </p:sp>
      <p:grpSp>
        <p:nvGrpSpPr>
          <p:cNvPr id="224" name="Google Shape;224;p17"/>
          <p:cNvGrpSpPr/>
          <p:nvPr/>
        </p:nvGrpSpPr>
        <p:grpSpPr>
          <a:xfrm>
            <a:off x="852625" y="951350"/>
            <a:ext cx="7278688" cy="3600450"/>
            <a:chOff x="518" y="816"/>
            <a:chExt cx="4585" cy="3024"/>
          </a:xfrm>
        </p:grpSpPr>
        <p:sp>
          <p:nvSpPr>
            <p:cNvPr descr="Bluegray02" id="225" name="Google Shape;225;p17"/>
            <p:cNvSpPr txBox="1"/>
            <p:nvPr/>
          </p:nvSpPr>
          <p:spPr>
            <a:xfrm>
              <a:off x="1954" y="1902"/>
              <a:ext cx="1800" cy="900"/>
            </a:xfrm>
            <a:prstGeom prst="rect">
              <a:avLst/>
            </a:prstGeom>
            <a:blipFill rotWithShape="1">
              <a:blip r:embed="rId3">
                <a:alphaModFix/>
              </a:blip>
              <a:stretch>
                <a:fillRect b="0" l="0" r="0" t="0"/>
              </a:stretch>
            </a:blipFill>
            <a:ln>
              <a:noFill/>
            </a:ln>
            <a:effectLst>
              <a:outerShdw blurRad="63500" rotWithShape="0" algn="tl" dir="2700000" dist="50800">
                <a:srgbClr val="000000">
                  <a:alpha val="4000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Tahoma"/>
                  <a:ea typeface="Tahoma"/>
                  <a:cs typeface="Tahoma"/>
                  <a:sym typeface="Tahoma"/>
                </a:rPr>
                <a:t>Factors Affecting Negotiations</a:t>
              </a:r>
              <a:endParaRPr b="0" i="0" sz="1400" u="none" cap="none" strike="noStrike">
                <a:solidFill>
                  <a:srgbClr val="000000"/>
                </a:solidFill>
                <a:latin typeface="Arial"/>
                <a:ea typeface="Arial"/>
                <a:cs typeface="Arial"/>
                <a:sym typeface="Arial"/>
              </a:endParaRPr>
            </a:p>
          </p:txBody>
        </p:sp>
        <p:sp>
          <p:nvSpPr>
            <p:cNvPr descr="Bluegray01" id="226" name="Google Shape;226;p17"/>
            <p:cNvSpPr txBox="1"/>
            <p:nvPr/>
          </p:nvSpPr>
          <p:spPr>
            <a:xfrm>
              <a:off x="2131" y="3240"/>
              <a:ext cx="1500" cy="600"/>
            </a:xfrm>
            <a:prstGeom prst="rect">
              <a:avLst/>
            </a:prstGeom>
            <a:blipFill rotWithShape="1">
              <a:blip r:embed="rId4">
                <a:alphaModFix/>
              </a:blip>
              <a:stretch>
                <a:fillRect b="0" l="0" r="0" t="0"/>
              </a:stretch>
            </a:blipFill>
            <a:ln>
              <a:noFill/>
            </a:ln>
            <a:effectLst>
              <a:outerShdw blurRad="63500" rotWithShape="0" algn="tl" dir="2700000" dist="50800">
                <a:srgbClr val="000000">
                  <a:alpha val="4000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Tahoma"/>
                  <a:ea typeface="Tahoma"/>
                  <a:cs typeface="Tahoma"/>
                  <a:sym typeface="Tahoma"/>
                </a:rPr>
                <a:t>Alternatives</a:t>
              </a:r>
              <a:endParaRPr b="0" i="0" sz="1400" u="none" cap="none" strike="noStrike">
                <a:solidFill>
                  <a:srgbClr val="000000"/>
                </a:solidFill>
                <a:latin typeface="Arial"/>
                <a:ea typeface="Arial"/>
                <a:cs typeface="Arial"/>
                <a:sym typeface="Arial"/>
              </a:endParaRPr>
            </a:p>
          </p:txBody>
        </p:sp>
        <p:sp>
          <p:nvSpPr>
            <p:cNvPr descr="Bluegray01" id="227" name="Google Shape;227;p17"/>
            <p:cNvSpPr txBox="1"/>
            <p:nvPr/>
          </p:nvSpPr>
          <p:spPr>
            <a:xfrm>
              <a:off x="518" y="2040"/>
              <a:ext cx="900" cy="600"/>
            </a:xfrm>
            <a:prstGeom prst="rect">
              <a:avLst/>
            </a:prstGeom>
            <a:blipFill rotWithShape="1">
              <a:blip r:embed="rId4">
                <a:alphaModFix/>
              </a:blip>
              <a:stretch>
                <a:fillRect b="0" l="0" r="0" t="0"/>
              </a:stretch>
            </a:blipFill>
            <a:ln>
              <a:noFill/>
            </a:ln>
            <a:effectLst>
              <a:outerShdw blurRad="63500" rotWithShape="0" algn="tl" dir="2700000" dist="50800">
                <a:srgbClr val="000000">
                  <a:alpha val="4000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Tahoma"/>
                  <a:ea typeface="Tahoma"/>
                  <a:cs typeface="Tahoma"/>
                  <a:sym typeface="Tahoma"/>
                </a:rPr>
                <a:t>Time</a:t>
              </a:r>
              <a:endParaRPr b="0" i="0" sz="1400" u="none" cap="none" strike="noStrike">
                <a:solidFill>
                  <a:srgbClr val="000000"/>
                </a:solidFill>
                <a:latin typeface="Arial"/>
                <a:ea typeface="Arial"/>
                <a:cs typeface="Arial"/>
                <a:sym typeface="Arial"/>
              </a:endParaRPr>
            </a:p>
          </p:txBody>
        </p:sp>
        <p:sp>
          <p:nvSpPr>
            <p:cNvPr descr="Bluegray01" id="228" name="Google Shape;228;p17"/>
            <p:cNvSpPr txBox="1"/>
            <p:nvPr/>
          </p:nvSpPr>
          <p:spPr>
            <a:xfrm>
              <a:off x="4203" y="2040"/>
              <a:ext cx="900" cy="600"/>
            </a:xfrm>
            <a:prstGeom prst="rect">
              <a:avLst/>
            </a:prstGeom>
            <a:blipFill rotWithShape="1">
              <a:blip r:embed="rId4">
                <a:alphaModFix/>
              </a:blip>
              <a:stretch>
                <a:fillRect b="0" l="0" r="0" t="0"/>
              </a:stretch>
            </a:blipFill>
            <a:ln>
              <a:noFill/>
            </a:ln>
            <a:effectLst>
              <a:outerShdw blurRad="63500" rotWithShape="0" algn="tl" dir="2700000" dist="50800">
                <a:srgbClr val="000000">
                  <a:alpha val="4000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Tahoma"/>
                  <a:ea typeface="Tahoma"/>
                  <a:cs typeface="Tahoma"/>
                  <a:sym typeface="Tahoma"/>
                </a:rPr>
                <a:t>Pressure</a:t>
              </a:r>
              <a:endParaRPr b="0" i="0" sz="1400" u="none" cap="none" strike="noStrike">
                <a:solidFill>
                  <a:srgbClr val="000000"/>
                </a:solidFill>
                <a:latin typeface="Arial"/>
                <a:ea typeface="Arial"/>
                <a:cs typeface="Arial"/>
                <a:sym typeface="Arial"/>
              </a:endParaRPr>
            </a:p>
          </p:txBody>
        </p:sp>
        <p:sp>
          <p:nvSpPr>
            <p:cNvPr descr="Bluegray01" id="229" name="Google Shape;229;p17"/>
            <p:cNvSpPr txBox="1"/>
            <p:nvPr/>
          </p:nvSpPr>
          <p:spPr>
            <a:xfrm>
              <a:off x="2130" y="816"/>
              <a:ext cx="1500" cy="600"/>
            </a:xfrm>
            <a:prstGeom prst="rect">
              <a:avLst/>
            </a:prstGeom>
            <a:blipFill rotWithShape="1">
              <a:blip r:embed="rId4">
                <a:alphaModFix/>
              </a:blip>
              <a:stretch>
                <a:fillRect b="0" l="0" r="0" t="0"/>
              </a:stretch>
            </a:blipFill>
            <a:ln>
              <a:noFill/>
            </a:ln>
            <a:effectLst>
              <a:outerShdw blurRad="63500" rotWithShape="0" algn="tl" dir="2700000" dist="50800">
                <a:srgbClr val="000000">
                  <a:alpha val="4000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Tahoma"/>
                  <a:ea typeface="Tahoma"/>
                  <a:cs typeface="Tahoma"/>
                  <a:sym typeface="Tahoma"/>
                </a:rPr>
                <a:t>Information</a:t>
              </a:r>
              <a:endParaRPr b="0" i="0" sz="1400" u="none" cap="none" strike="noStrike">
                <a:solidFill>
                  <a:srgbClr val="000000"/>
                </a:solidFill>
                <a:latin typeface="Arial"/>
                <a:ea typeface="Arial"/>
                <a:cs typeface="Arial"/>
                <a:sym typeface="Arial"/>
              </a:endParaRPr>
            </a:p>
          </p:txBody>
        </p:sp>
        <p:cxnSp>
          <p:nvCxnSpPr>
            <p:cNvPr id="230" name="Google Shape;230;p17"/>
            <p:cNvCxnSpPr>
              <a:stCxn id="227" idx="3"/>
              <a:endCxn id="225" idx="1"/>
            </p:cNvCxnSpPr>
            <p:nvPr/>
          </p:nvCxnSpPr>
          <p:spPr>
            <a:xfrm>
              <a:off x="1418" y="2340"/>
              <a:ext cx="600" cy="0"/>
            </a:xfrm>
            <a:prstGeom prst="straightConnector1">
              <a:avLst/>
            </a:prstGeom>
            <a:noFill/>
            <a:ln cap="flat" cmpd="sng" w="38100">
              <a:solidFill>
                <a:schemeClr val="dk1"/>
              </a:solidFill>
              <a:prstDash val="solid"/>
              <a:round/>
              <a:headEnd len="sm" w="sm" type="none"/>
              <a:tailEnd len="lg" w="lg" type="stealth"/>
            </a:ln>
          </p:spPr>
        </p:cxnSp>
        <p:cxnSp>
          <p:nvCxnSpPr>
            <p:cNvPr id="231" name="Google Shape;231;p17"/>
            <p:cNvCxnSpPr>
              <a:stCxn id="228" idx="1"/>
              <a:endCxn id="225" idx="3"/>
            </p:cNvCxnSpPr>
            <p:nvPr/>
          </p:nvCxnSpPr>
          <p:spPr>
            <a:xfrm rot="10800000">
              <a:off x="3903" y="2340"/>
              <a:ext cx="300" cy="0"/>
            </a:xfrm>
            <a:prstGeom prst="straightConnector1">
              <a:avLst/>
            </a:prstGeom>
            <a:noFill/>
            <a:ln cap="flat" cmpd="sng" w="38100">
              <a:solidFill>
                <a:schemeClr val="dk1"/>
              </a:solidFill>
              <a:prstDash val="solid"/>
              <a:round/>
              <a:headEnd len="sm" w="sm" type="none"/>
              <a:tailEnd len="lg" w="lg" type="stealth"/>
            </a:ln>
          </p:spPr>
        </p:cxnSp>
        <p:cxnSp>
          <p:nvCxnSpPr>
            <p:cNvPr id="232" name="Google Shape;232;p17"/>
            <p:cNvCxnSpPr>
              <a:stCxn id="229" idx="2"/>
              <a:endCxn id="225" idx="0"/>
            </p:cNvCxnSpPr>
            <p:nvPr/>
          </p:nvCxnSpPr>
          <p:spPr>
            <a:xfrm>
              <a:off x="2880" y="1416"/>
              <a:ext cx="0" cy="600"/>
            </a:xfrm>
            <a:prstGeom prst="straightConnector1">
              <a:avLst/>
            </a:prstGeom>
            <a:noFill/>
            <a:ln cap="flat" cmpd="sng" w="38100">
              <a:solidFill>
                <a:schemeClr val="dk1"/>
              </a:solidFill>
              <a:prstDash val="solid"/>
              <a:round/>
              <a:headEnd len="sm" w="sm" type="none"/>
              <a:tailEnd len="lg" w="lg" type="stealth"/>
            </a:ln>
          </p:spPr>
        </p:cxnSp>
        <p:cxnSp>
          <p:nvCxnSpPr>
            <p:cNvPr id="233" name="Google Shape;233;p17"/>
            <p:cNvCxnSpPr>
              <a:stCxn id="226" idx="0"/>
              <a:endCxn id="225" idx="2"/>
            </p:cNvCxnSpPr>
            <p:nvPr/>
          </p:nvCxnSpPr>
          <p:spPr>
            <a:xfrm rot="10800000">
              <a:off x="2881" y="2940"/>
              <a:ext cx="0" cy="300"/>
            </a:xfrm>
            <a:prstGeom prst="straightConnector1">
              <a:avLst/>
            </a:prstGeom>
            <a:noFill/>
            <a:ln cap="flat" cmpd="sng" w="38100">
              <a:solidFill>
                <a:schemeClr val="dk1"/>
              </a:solidFill>
              <a:prstDash val="solid"/>
              <a:round/>
              <a:headEnd len="sm" w="sm" type="none"/>
              <a:tailEnd len="lg" w="lg" type="stealth"/>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8"/>
          <p:cNvSpPr txBox="1"/>
          <p:nvPr>
            <p:ph type="title"/>
          </p:nvPr>
        </p:nvSpPr>
        <p:spPr>
          <a:xfrm>
            <a:off x="0" y="231812"/>
            <a:ext cx="9144000" cy="661800"/>
          </a:xfrm>
          <a:prstGeom prst="rect">
            <a:avLst/>
          </a:prstGeom>
          <a:solidFill>
            <a:srgbClr val="0099FF"/>
          </a:solidFill>
          <a:ln>
            <a:noFill/>
          </a:ln>
        </p:spPr>
        <p:txBody>
          <a:bodyPr anchorCtr="0" anchor="ctr" bIns="91425" lIns="91425" spcFirstLastPara="1" rIns="91425" wrap="square" tIns="137150">
            <a:spAutoFit/>
          </a:bodyPr>
          <a:lstStyle/>
          <a:p>
            <a:pPr indent="0" lvl="0" marL="514350" rtl="0" algn="l">
              <a:lnSpc>
                <a:spcPct val="100000"/>
              </a:lnSpc>
              <a:spcBef>
                <a:spcPts val="0"/>
              </a:spcBef>
              <a:spcAft>
                <a:spcPts val="0"/>
              </a:spcAft>
              <a:buSzPts val="2800"/>
              <a:buNone/>
            </a:pPr>
            <a:r>
              <a:rPr lang="en"/>
              <a:t>Considerations When Buying a Business</a:t>
            </a:r>
            <a:endParaRPr/>
          </a:p>
        </p:txBody>
      </p:sp>
      <p:sp>
        <p:nvSpPr>
          <p:cNvPr id="239" name="Google Shape;239;p18"/>
          <p:cNvSpPr txBox="1"/>
          <p:nvPr>
            <p:ph idx="1" type="body"/>
          </p:nvPr>
        </p:nvSpPr>
        <p:spPr>
          <a:xfrm>
            <a:off x="457200" y="990600"/>
            <a:ext cx="8229600" cy="3886200"/>
          </a:xfrm>
          <a:prstGeom prst="rect">
            <a:avLst/>
          </a:prstGeom>
          <a:noFill/>
          <a:ln>
            <a:noFill/>
          </a:ln>
        </p:spPr>
        <p:txBody>
          <a:bodyPr anchorCtr="0" anchor="t" bIns="45700" lIns="91425" spcFirstLastPara="1" rIns="91425" wrap="square" tIns="45700">
            <a:normAutofit/>
          </a:bodyPr>
          <a:lstStyle/>
          <a:p>
            <a:pPr indent="-231775" lvl="0" marL="231775" rtl="0" algn="l">
              <a:lnSpc>
                <a:spcPct val="115000"/>
              </a:lnSpc>
              <a:spcBef>
                <a:spcPts val="0"/>
              </a:spcBef>
              <a:spcAft>
                <a:spcPts val="0"/>
              </a:spcAft>
              <a:buSzPts val="2380"/>
              <a:buChar char="●"/>
            </a:pPr>
            <a:r>
              <a:rPr b="1" lang="en"/>
              <a:t>Request that the seller retain a minority interest in the business or make the final purchase price dependent on the performance of the business over a three-to-five-year span.</a:t>
            </a:r>
            <a:endParaRPr b="1"/>
          </a:p>
          <a:p>
            <a:pPr indent="-231775" lvl="0" marL="231775" rtl="0" algn="l">
              <a:lnSpc>
                <a:spcPct val="115000"/>
              </a:lnSpc>
              <a:spcBef>
                <a:spcPts val="560"/>
              </a:spcBef>
              <a:spcAft>
                <a:spcPts val="0"/>
              </a:spcAft>
              <a:buSzPts val="2380"/>
              <a:buFont typeface="Arial"/>
              <a:buChar char="●"/>
            </a:pPr>
            <a:r>
              <a:rPr lang="en"/>
              <a:t>Be wary of any promises made without written corroboration.</a:t>
            </a:r>
            <a:endParaRPr/>
          </a:p>
          <a:p>
            <a:pPr indent="-231775" lvl="0" marL="231775" rtl="0" algn="l">
              <a:lnSpc>
                <a:spcPct val="115000"/>
              </a:lnSpc>
              <a:spcBef>
                <a:spcPts val="560"/>
              </a:spcBef>
              <a:spcAft>
                <a:spcPts val="0"/>
              </a:spcAft>
              <a:buSzPts val="2380"/>
              <a:buFont typeface="Arial"/>
              <a:buChar char="●"/>
            </a:pPr>
            <a:r>
              <a:rPr lang="en"/>
              <a:t>Spend time reconstructing financial statements to determine how much cash is actually available.</a:t>
            </a:r>
            <a:endParaRPr/>
          </a:p>
          <a:p>
            <a:pPr indent="-231775" lvl="0" marL="231775" rtl="0" algn="l">
              <a:lnSpc>
                <a:spcPct val="115000"/>
              </a:lnSpc>
              <a:spcBef>
                <a:spcPts val="560"/>
              </a:spcBef>
              <a:spcAft>
                <a:spcPts val="0"/>
              </a:spcAft>
              <a:buSzPts val="2380"/>
              <a:buFont typeface="Arial"/>
              <a:buChar char="●"/>
            </a:pPr>
            <a:r>
              <a:rPr lang="en"/>
              <a:t>Interview the owner, vendors, competitors, customers, and employees.</a:t>
            </a:r>
            <a:endParaRPr/>
          </a:p>
        </p:txBody>
      </p:sp>
      <p:sp>
        <p:nvSpPr>
          <p:cNvPr id="240" name="Google Shape;240;p18"/>
          <p:cNvSpPr txBox="1"/>
          <p:nvPr>
            <p:ph idx="12" type="sldNum"/>
          </p:nvPr>
        </p:nvSpPr>
        <p:spPr>
          <a:xfrm>
            <a:off x="7381875" y="4857750"/>
            <a:ext cx="1295400" cy="171600"/>
          </a:xfrm>
          <a:prstGeom prst="rect">
            <a:avLst/>
          </a:prstGeom>
          <a:noFill/>
          <a:ln>
            <a:noFill/>
          </a:ln>
        </p:spPr>
        <p:txBody>
          <a:bodyPr anchorCtr="0" anchor="b" bIns="45700" lIns="0" spcFirstLastPara="1" rIns="0" wrap="square" tIns="45700">
            <a:normAutofit fontScale="70000" lnSpcReduction="20000"/>
          </a:bodyPr>
          <a:lstStyle/>
          <a:p>
            <a:pPr indent="0" lvl="0" marL="0" rtl="0" algn="r">
              <a:lnSpc>
                <a:spcPct val="100000"/>
              </a:lnSpc>
              <a:spcBef>
                <a:spcPts val="0"/>
              </a:spcBef>
              <a:spcAft>
                <a:spcPts val="0"/>
              </a:spcAft>
              <a:buSzPct val="100000"/>
              <a:buNone/>
            </a:pPr>
            <a:r>
              <a:rPr lang="en"/>
              <a:t>7–</a:t>
            </a: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9"/>
          <p:cNvSpPr txBox="1"/>
          <p:nvPr>
            <p:ph idx="12" type="sldNum"/>
          </p:nvPr>
        </p:nvSpPr>
        <p:spPr>
          <a:xfrm>
            <a:off x="7381875" y="4857750"/>
            <a:ext cx="1295400" cy="171600"/>
          </a:xfrm>
          <a:prstGeom prst="rect">
            <a:avLst/>
          </a:prstGeom>
          <a:noFill/>
          <a:ln>
            <a:noFill/>
          </a:ln>
        </p:spPr>
        <p:txBody>
          <a:bodyPr anchorCtr="0" anchor="b" bIns="45700" lIns="0" spcFirstLastPara="1" rIns="0" wrap="square" tIns="45700">
            <a:normAutofit fontScale="70000" lnSpcReduction="20000"/>
          </a:bodyPr>
          <a:lstStyle/>
          <a:p>
            <a:pPr indent="0" lvl="0" marL="0" rtl="0" algn="r">
              <a:lnSpc>
                <a:spcPct val="100000"/>
              </a:lnSpc>
              <a:spcBef>
                <a:spcPts val="0"/>
              </a:spcBef>
              <a:spcAft>
                <a:spcPts val="0"/>
              </a:spcAft>
              <a:buSzPct val="100000"/>
              <a:buNone/>
            </a:pPr>
            <a:r>
              <a:rPr lang="en"/>
              <a:t>7–</a:t>
            </a:r>
            <a:fld id="{00000000-1234-1234-1234-123412341234}" type="slidenum">
              <a:rPr lang="en"/>
              <a:t>‹#›</a:t>
            </a:fld>
            <a:endParaRPr/>
          </a:p>
        </p:txBody>
      </p:sp>
      <p:sp>
        <p:nvSpPr>
          <p:cNvPr descr="Slideheader01" id="247" name="Google Shape;247;p19"/>
          <p:cNvSpPr txBox="1"/>
          <p:nvPr>
            <p:ph type="title"/>
          </p:nvPr>
        </p:nvSpPr>
        <p:spPr>
          <a:xfrm>
            <a:off x="533525" y="295312"/>
            <a:ext cx="9144000" cy="661800"/>
          </a:xfrm>
          <a:prstGeom prst="rect">
            <a:avLst/>
          </a:prstGeom>
          <a:solidFill>
            <a:srgbClr val="0099FF"/>
          </a:solidFill>
          <a:ln>
            <a:noFill/>
          </a:ln>
        </p:spPr>
        <p:txBody>
          <a:bodyPr anchorCtr="0" anchor="ctr" bIns="91425" lIns="91425" spcFirstLastPara="1" rIns="91425" wrap="square" tIns="137150">
            <a:spAutoFit/>
          </a:bodyPr>
          <a:lstStyle/>
          <a:p>
            <a:pPr indent="0" lvl="0" marL="514350" rtl="0" algn="l">
              <a:lnSpc>
                <a:spcPct val="100000"/>
              </a:lnSpc>
              <a:spcBef>
                <a:spcPts val="0"/>
              </a:spcBef>
              <a:spcAft>
                <a:spcPts val="0"/>
              </a:spcAft>
              <a:buSzPts val="2800"/>
              <a:buNone/>
            </a:pPr>
            <a:r>
              <a:rPr lang="en"/>
              <a:t>Franchising: The Hybrid</a:t>
            </a:r>
            <a:endParaRPr/>
          </a:p>
        </p:txBody>
      </p:sp>
      <p:sp>
        <p:nvSpPr>
          <p:cNvPr id="248" name="Google Shape;248;p19"/>
          <p:cNvSpPr txBox="1"/>
          <p:nvPr>
            <p:ph idx="1" type="body"/>
          </p:nvPr>
        </p:nvSpPr>
        <p:spPr>
          <a:xfrm>
            <a:off x="457200" y="914400"/>
            <a:ext cx="8229600" cy="3886200"/>
          </a:xfrm>
          <a:prstGeom prst="rect">
            <a:avLst/>
          </a:prstGeom>
          <a:noFill/>
          <a:ln>
            <a:noFill/>
          </a:ln>
        </p:spPr>
        <p:txBody>
          <a:bodyPr anchorCtr="0" anchor="t" bIns="45700" lIns="91425" spcFirstLastPara="1" rIns="91425" wrap="square" tIns="45700">
            <a:normAutofit/>
          </a:bodyPr>
          <a:lstStyle/>
          <a:p>
            <a:pPr indent="-231775" lvl="0" marL="231775" rtl="0" algn="l">
              <a:lnSpc>
                <a:spcPct val="115000"/>
              </a:lnSpc>
              <a:spcBef>
                <a:spcPts val="0"/>
              </a:spcBef>
              <a:spcAft>
                <a:spcPts val="0"/>
              </a:spcAft>
              <a:buSzPts val="2580"/>
              <a:buFont typeface="Arial"/>
              <a:buChar char="●"/>
            </a:pPr>
            <a:r>
              <a:rPr lang="en" sz="2000"/>
              <a:t>Franchising</a:t>
            </a:r>
            <a:endParaRPr sz="2000"/>
          </a:p>
          <a:p>
            <a:pPr indent="-300037" lvl="1" marL="688975" rtl="0" algn="l">
              <a:lnSpc>
                <a:spcPct val="115000"/>
              </a:lnSpc>
              <a:spcBef>
                <a:spcPts val="480"/>
              </a:spcBef>
              <a:spcAft>
                <a:spcPts val="0"/>
              </a:spcAft>
              <a:buClr>
                <a:srgbClr val="996600"/>
              </a:buClr>
              <a:buSzPts val="2120"/>
              <a:buChar char="○"/>
            </a:pPr>
            <a:r>
              <a:rPr lang="en" sz="1600"/>
              <a:t>Any arrangement in which the owner of a trademark, trade name, or copyright has licensed others to use it in selling goods or services.</a:t>
            </a:r>
            <a:endParaRPr sz="1600"/>
          </a:p>
          <a:p>
            <a:pPr indent="-231775" lvl="0" marL="231775" rtl="0" algn="l">
              <a:lnSpc>
                <a:spcPct val="115000"/>
              </a:lnSpc>
              <a:spcBef>
                <a:spcPts val="560"/>
              </a:spcBef>
              <a:spcAft>
                <a:spcPts val="0"/>
              </a:spcAft>
              <a:buSzPts val="2580"/>
              <a:buFont typeface="Arial"/>
              <a:buChar char="●"/>
            </a:pPr>
            <a:r>
              <a:rPr lang="en" sz="2000"/>
              <a:t>Franchisee</a:t>
            </a:r>
            <a:endParaRPr sz="2000"/>
          </a:p>
          <a:p>
            <a:pPr indent="-300037" lvl="1" marL="688975" rtl="0" algn="l">
              <a:lnSpc>
                <a:spcPct val="115000"/>
              </a:lnSpc>
              <a:spcBef>
                <a:spcPts val="480"/>
              </a:spcBef>
              <a:spcAft>
                <a:spcPts val="0"/>
              </a:spcAft>
              <a:buClr>
                <a:srgbClr val="996600"/>
              </a:buClr>
              <a:buSzPts val="2120"/>
              <a:buChar char="○"/>
            </a:pPr>
            <a:r>
              <a:rPr lang="en" sz="1600"/>
              <a:t>A purchaser of a franchise</a:t>
            </a:r>
            <a:endParaRPr sz="1600"/>
          </a:p>
          <a:p>
            <a:pPr indent="-231775" lvl="0" marL="231775" rtl="0" algn="l">
              <a:lnSpc>
                <a:spcPct val="115000"/>
              </a:lnSpc>
              <a:spcBef>
                <a:spcPts val="560"/>
              </a:spcBef>
              <a:spcAft>
                <a:spcPts val="0"/>
              </a:spcAft>
              <a:buSzPts val="2580"/>
              <a:buFont typeface="Arial"/>
              <a:buChar char="●"/>
            </a:pPr>
            <a:r>
              <a:rPr lang="en" sz="2000"/>
              <a:t>Franchisor</a:t>
            </a:r>
            <a:endParaRPr sz="2000"/>
          </a:p>
          <a:p>
            <a:pPr indent="-300037" lvl="1" marL="688975" rtl="0" algn="l">
              <a:lnSpc>
                <a:spcPct val="115000"/>
              </a:lnSpc>
              <a:spcBef>
                <a:spcPts val="480"/>
              </a:spcBef>
              <a:spcAft>
                <a:spcPts val="0"/>
              </a:spcAft>
              <a:buClr>
                <a:srgbClr val="996600"/>
              </a:buClr>
              <a:buSzPts val="2120"/>
              <a:buChar char="○"/>
            </a:pPr>
            <a:r>
              <a:rPr lang="en" sz="1600"/>
              <a:t>The seller of the franchise</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72" name="Google Shape;72;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73" name="Google Shape;73;p2"/>
          <p:cNvPicPr preferRelativeResize="0"/>
          <p:nvPr/>
        </p:nvPicPr>
        <p:blipFill rotWithShape="1">
          <a:blip r:embed="rId3">
            <a:alphaModFix/>
          </a:blip>
          <a:srcRect b="0" l="0" r="0" t="0"/>
          <a:stretch/>
        </p:blipFill>
        <p:spPr>
          <a:xfrm>
            <a:off x="147638" y="1309688"/>
            <a:ext cx="8848725" cy="2524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0"/>
          <p:cNvSpPr txBox="1"/>
          <p:nvPr>
            <p:ph idx="12" type="sldNum"/>
          </p:nvPr>
        </p:nvSpPr>
        <p:spPr>
          <a:xfrm>
            <a:off x="7381875" y="3643313"/>
            <a:ext cx="1295400" cy="128700"/>
          </a:xfrm>
          <a:prstGeom prst="rect">
            <a:avLst/>
          </a:prstGeom>
          <a:noFill/>
          <a:ln>
            <a:noFill/>
          </a:ln>
        </p:spPr>
        <p:txBody>
          <a:bodyPr anchorCtr="0" anchor="b" bIns="45700" lIns="0" spcFirstLastPara="1" rIns="0" wrap="square" tIns="45700">
            <a:normAutofit fontScale="32500" lnSpcReduction="20000"/>
          </a:bodyPr>
          <a:lstStyle/>
          <a:p>
            <a:pPr indent="0" lvl="0" marL="0" rtl="0" algn="r">
              <a:lnSpc>
                <a:spcPct val="100000"/>
              </a:lnSpc>
              <a:spcBef>
                <a:spcPts val="0"/>
              </a:spcBef>
              <a:spcAft>
                <a:spcPts val="0"/>
              </a:spcAft>
              <a:buClr>
                <a:srgbClr val="000000"/>
              </a:buClr>
              <a:buSzPct val="100000"/>
              <a:buFont typeface="Arial"/>
              <a:buNone/>
            </a:pPr>
            <a:r>
              <a:rPr lang="en"/>
              <a:t>7–</a:t>
            </a:r>
            <a:fld id="{00000000-1234-1234-1234-123412341234}" type="slidenum">
              <a:rPr lang="en"/>
              <a:t>‹#›</a:t>
            </a:fld>
            <a:endParaRPr/>
          </a:p>
        </p:txBody>
      </p:sp>
      <p:sp>
        <p:nvSpPr>
          <p:cNvPr descr="Slideheader01" id="255" name="Google Shape;255;p20"/>
          <p:cNvSpPr txBox="1"/>
          <p:nvPr>
            <p:ph type="title"/>
          </p:nvPr>
        </p:nvSpPr>
        <p:spPr>
          <a:xfrm>
            <a:off x="0" y="173859"/>
            <a:ext cx="9144000" cy="661800"/>
          </a:xfrm>
          <a:prstGeom prst="rect">
            <a:avLst/>
          </a:prstGeom>
          <a:solidFill>
            <a:srgbClr val="0099FF"/>
          </a:solidFill>
          <a:ln>
            <a:noFill/>
          </a:ln>
        </p:spPr>
        <p:txBody>
          <a:bodyPr anchorCtr="0" anchor="ctr" bIns="91425" lIns="91425" spcFirstLastPara="1" rIns="91425" wrap="square" tIns="137150">
            <a:spAutoFit/>
          </a:bodyPr>
          <a:lstStyle/>
          <a:p>
            <a:pPr indent="0" lvl="0" marL="514350" rtl="0" algn="l">
              <a:lnSpc>
                <a:spcPct val="100000"/>
              </a:lnSpc>
              <a:spcBef>
                <a:spcPts val="0"/>
              </a:spcBef>
              <a:spcAft>
                <a:spcPts val="0"/>
              </a:spcAft>
              <a:buSzPts val="2800"/>
              <a:buNone/>
            </a:pPr>
            <a:r>
              <a:rPr lang="en"/>
              <a:t>How Franchising Works</a:t>
            </a:r>
            <a:endParaRPr/>
          </a:p>
        </p:txBody>
      </p:sp>
      <p:sp>
        <p:nvSpPr>
          <p:cNvPr id="256" name="Google Shape;256;p20"/>
          <p:cNvSpPr txBox="1"/>
          <p:nvPr>
            <p:ph idx="1" type="body"/>
          </p:nvPr>
        </p:nvSpPr>
        <p:spPr>
          <a:xfrm>
            <a:off x="1391750" y="914400"/>
            <a:ext cx="7285500" cy="3886200"/>
          </a:xfrm>
          <a:prstGeom prst="rect">
            <a:avLst/>
          </a:prstGeom>
          <a:noFill/>
          <a:ln>
            <a:noFill/>
          </a:ln>
        </p:spPr>
        <p:txBody>
          <a:bodyPr anchorCtr="0" anchor="t" bIns="45700" lIns="91425" spcFirstLastPara="1" rIns="91425" wrap="square" tIns="45700">
            <a:normAutofit/>
          </a:bodyPr>
          <a:lstStyle/>
          <a:p>
            <a:pPr indent="-282575" lvl="0" marL="282575" rtl="0" algn="l">
              <a:lnSpc>
                <a:spcPct val="115000"/>
              </a:lnSpc>
              <a:spcBef>
                <a:spcPts val="0"/>
              </a:spcBef>
              <a:spcAft>
                <a:spcPts val="0"/>
              </a:spcAft>
              <a:buSzPts val="2680"/>
              <a:buFont typeface="Arial"/>
              <a:buChar char="●"/>
            </a:pPr>
            <a:r>
              <a:rPr lang="en" sz="2100"/>
              <a:t>Franchisee Obligations:</a:t>
            </a:r>
            <a:endParaRPr sz="2100"/>
          </a:p>
          <a:p>
            <a:pPr indent="-354012" lvl="1" marL="914400" rtl="0" algn="l">
              <a:lnSpc>
                <a:spcPct val="115000"/>
              </a:lnSpc>
              <a:spcBef>
                <a:spcPts val="720"/>
              </a:spcBef>
              <a:spcAft>
                <a:spcPts val="0"/>
              </a:spcAft>
              <a:buClr>
                <a:srgbClr val="996600"/>
              </a:buClr>
              <a:buSzPts val="1700"/>
              <a:buFont typeface="Noto Sans Symbols"/>
              <a:buAutoNum type="arabicPeriod"/>
            </a:pPr>
            <a:r>
              <a:rPr lang="en" sz="1700"/>
              <a:t>Make a financial investment in the operation.</a:t>
            </a:r>
            <a:endParaRPr sz="1700"/>
          </a:p>
          <a:p>
            <a:pPr indent="-354012" lvl="1" marL="914400" rtl="0" algn="l">
              <a:lnSpc>
                <a:spcPct val="115000"/>
              </a:lnSpc>
              <a:spcBef>
                <a:spcPts val="720"/>
              </a:spcBef>
              <a:spcAft>
                <a:spcPts val="0"/>
              </a:spcAft>
              <a:buClr>
                <a:srgbClr val="996600"/>
              </a:buClr>
              <a:buSzPts val="1700"/>
              <a:buFont typeface="Noto Sans Symbols"/>
              <a:buAutoNum type="arabicPeriod"/>
            </a:pPr>
            <a:r>
              <a:rPr lang="en" sz="1700"/>
              <a:t>Obtain and maintain a standardized inventory and/or equipment package usually purchased from the franchisor.</a:t>
            </a:r>
            <a:endParaRPr sz="1700"/>
          </a:p>
          <a:p>
            <a:pPr indent="-354012" lvl="1" marL="914400" rtl="0" algn="l">
              <a:lnSpc>
                <a:spcPct val="115000"/>
              </a:lnSpc>
              <a:spcBef>
                <a:spcPts val="720"/>
              </a:spcBef>
              <a:spcAft>
                <a:spcPts val="0"/>
              </a:spcAft>
              <a:buClr>
                <a:srgbClr val="996600"/>
              </a:buClr>
              <a:buSzPts val="1700"/>
              <a:buFont typeface="Noto Sans Symbols"/>
              <a:buAutoNum type="arabicPeriod"/>
            </a:pPr>
            <a:r>
              <a:rPr lang="en" sz="1700"/>
              <a:t>Maintain a specified quality of performance.</a:t>
            </a:r>
            <a:endParaRPr sz="1700"/>
          </a:p>
          <a:p>
            <a:pPr indent="-354012" lvl="1" marL="914400" rtl="0" algn="l">
              <a:lnSpc>
                <a:spcPct val="115000"/>
              </a:lnSpc>
              <a:spcBef>
                <a:spcPts val="720"/>
              </a:spcBef>
              <a:spcAft>
                <a:spcPts val="0"/>
              </a:spcAft>
              <a:buClr>
                <a:srgbClr val="996600"/>
              </a:buClr>
              <a:buSzPts val="1700"/>
              <a:buFont typeface="Noto Sans Symbols"/>
              <a:buAutoNum type="arabicPeriod"/>
            </a:pPr>
            <a:r>
              <a:rPr lang="en" sz="1700"/>
              <a:t>Follow a </a:t>
            </a:r>
            <a:r>
              <a:rPr b="1" lang="en" sz="1700"/>
              <a:t>franchise fee </a:t>
            </a:r>
            <a:r>
              <a:rPr lang="en" sz="1700"/>
              <a:t>as well as a percentage of the gross revenues.</a:t>
            </a:r>
            <a:endParaRPr sz="1700"/>
          </a:p>
          <a:p>
            <a:pPr indent="-354012" lvl="1" marL="914400" rtl="0" algn="l">
              <a:lnSpc>
                <a:spcPct val="115000"/>
              </a:lnSpc>
              <a:spcBef>
                <a:spcPts val="720"/>
              </a:spcBef>
              <a:spcAft>
                <a:spcPts val="0"/>
              </a:spcAft>
              <a:buClr>
                <a:srgbClr val="996600"/>
              </a:buClr>
              <a:buSzPts val="1700"/>
              <a:buFont typeface="Noto Sans Symbols"/>
              <a:buAutoNum type="arabicPeriod"/>
            </a:pPr>
            <a:r>
              <a:rPr lang="en" sz="1700"/>
              <a:t>Engage in a continuing business relationship.</a:t>
            </a:r>
            <a:endParaRPr sz="1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1"/>
          <p:cNvSpPr txBox="1"/>
          <p:nvPr>
            <p:ph idx="12" type="sldNum"/>
          </p:nvPr>
        </p:nvSpPr>
        <p:spPr>
          <a:xfrm>
            <a:off x="7381875" y="3643313"/>
            <a:ext cx="1295400" cy="128700"/>
          </a:xfrm>
          <a:prstGeom prst="rect">
            <a:avLst/>
          </a:prstGeom>
          <a:noFill/>
          <a:ln>
            <a:noFill/>
          </a:ln>
        </p:spPr>
        <p:txBody>
          <a:bodyPr anchorCtr="0" anchor="b" bIns="45700" lIns="0" spcFirstLastPara="1" rIns="0" wrap="square" tIns="45700">
            <a:normAutofit fontScale="32500" lnSpcReduction="20000"/>
          </a:bodyPr>
          <a:lstStyle/>
          <a:p>
            <a:pPr indent="0" lvl="0" marL="0" rtl="0" algn="r">
              <a:lnSpc>
                <a:spcPct val="100000"/>
              </a:lnSpc>
              <a:spcBef>
                <a:spcPts val="0"/>
              </a:spcBef>
              <a:spcAft>
                <a:spcPts val="0"/>
              </a:spcAft>
              <a:buClr>
                <a:srgbClr val="000000"/>
              </a:buClr>
              <a:buSzPct val="100000"/>
              <a:buFont typeface="Arial"/>
              <a:buNone/>
            </a:pPr>
            <a:r>
              <a:rPr lang="en"/>
              <a:t>7–</a:t>
            </a:r>
            <a:fld id="{00000000-1234-1234-1234-123412341234}" type="slidenum">
              <a:rPr lang="en"/>
              <a:t>‹#›</a:t>
            </a:fld>
            <a:endParaRPr/>
          </a:p>
        </p:txBody>
      </p:sp>
      <p:sp>
        <p:nvSpPr>
          <p:cNvPr descr="Slideheader01" id="263" name="Google Shape;263;p21"/>
          <p:cNvSpPr txBox="1"/>
          <p:nvPr>
            <p:ph type="title"/>
          </p:nvPr>
        </p:nvSpPr>
        <p:spPr>
          <a:xfrm>
            <a:off x="0" y="173859"/>
            <a:ext cx="9144000" cy="661800"/>
          </a:xfrm>
          <a:prstGeom prst="rect">
            <a:avLst/>
          </a:prstGeom>
          <a:solidFill>
            <a:srgbClr val="0099FF"/>
          </a:solidFill>
          <a:ln>
            <a:noFill/>
          </a:ln>
        </p:spPr>
        <p:txBody>
          <a:bodyPr anchorCtr="0" anchor="ctr" bIns="91425" lIns="91425" spcFirstLastPara="1" rIns="91425" wrap="square" tIns="137150">
            <a:spAutoFit/>
          </a:bodyPr>
          <a:lstStyle/>
          <a:p>
            <a:pPr indent="0" lvl="0" marL="514350" rtl="0" algn="l">
              <a:lnSpc>
                <a:spcPct val="100000"/>
              </a:lnSpc>
              <a:spcBef>
                <a:spcPts val="0"/>
              </a:spcBef>
              <a:spcAft>
                <a:spcPts val="0"/>
              </a:spcAft>
              <a:buSzPts val="2800"/>
              <a:buNone/>
            </a:pPr>
            <a:r>
              <a:rPr lang="en"/>
              <a:t>How Franchising Works (cont’d)</a:t>
            </a:r>
            <a:endParaRPr/>
          </a:p>
        </p:txBody>
      </p:sp>
      <p:sp>
        <p:nvSpPr>
          <p:cNvPr id="264" name="Google Shape;264;p21"/>
          <p:cNvSpPr txBox="1"/>
          <p:nvPr>
            <p:ph idx="1" type="body"/>
          </p:nvPr>
        </p:nvSpPr>
        <p:spPr>
          <a:xfrm>
            <a:off x="1096625" y="1033325"/>
            <a:ext cx="7363500" cy="3878400"/>
          </a:xfrm>
          <a:prstGeom prst="rect">
            <a:avLst/>
          </a:prstGeom>
          <a:noFill/>
          <a:ln>
            <a:noFill/>
          </a:ln>
        </p:spPr>
        <p:txBody>
          <a:bodyPr anchorCtr="0" anchor="t" bIns="45700" lIns="91425" spcFirstLastPara="1" rIns="91425" wrap="square" tIns="45700">
            <a:noAutofit/>
          </a:bodyPr>
          <a:lstStyle/>
          <a:p>
            <a:pPr indent="-282575" lvl="0" marL="282575" rtl="0" algn="l">
              <a:lnSpc>
                <a:spcPct val="115000"/>
              </a:lnSpc>
              <a:spcBef>
                <a:spcPts val="0"/>
              </a:spcBef>
              <a:spcAft>
                <a:spcPts val="0"/>
              </a:spcAft>
              <a:buSzPts val="2580"/>
              <a:buFont typeface="Arial"/>
              <a:buChar char="●"/>
            </a:pPr>
            <a:r>
              <a:rPr lang="en" sz="2000"/>
              <a:t>Franchisor Provides:</a:t>
            </a:r>
            <a:endParaRPr sz="2000"/>
          </a:p>
          <a:p>
            <a:pPr indent="-467797" lvl="1" marL="1087437" rtl="0" algn="l">
              <a:lnSpc>
                <a:spcPct val="115000"/>
              </a:lnSpc>
              <a:spcBef>
                <a:spcPts val="900"/>
              </a:spcBef>
              <a:spcAft>
                <a:spcPts val="0"/>
              </a:spcAft>
              <a:buClr>
                <a:srgbClr val="996600"/>
              </a:buClr>
              <a:buSzPts val="1692"/>
              <a:buFont typeface="Noto Sans Symbols"/>
              <a:buAutoNum type="arabicPeriod"/>
            </a:pPr>
            <a:r>
              <a:rPr lang="en" sz="1600"/>
              <a:t>The company name that provides drawing power.</a:t>
            </a:r>
            <a:endParaRPr sz="1600"/>
          </a:p>
          <a:p>
            <a:pPr indent="-467797" lvl="1" marL="1087437" rtl="0" algn="l">
              <a:lnSpc>
                <a:spcPct val="115000"/>
              </a:lnSpc>
              <a:spcBef>
                <a:spcPts val="900"/>
              </a:spcBef>
              <a:spcAft>
                <a:spcPts val="0"/>
              </a:spcAft>
              <a:buClr>
                <a:srgbClr val="996600"/>
              </a:buClr>
              <a:buSzPts val="1692"/>
              <a:buFont typeface="Noto Sans Symbols"/>
              <a:buAutoNum type="arabicPeriod"/>
            </a:pPr>
            <a:r>
              <a:rPr lang="en" sz="1600"/>
              <a:t>Identifying symbols, logos, designs, and facilities. </a:t>
            </a:r>
            <a:endParaRPr sz="1600"/>
          </a:p>
          <a:p>
            <a:pPr indent="-467797" lvl="1" marL="1087437" rtl="0" algn="l">
              <a:lnSpc>
                <a:spcPct val="115000"/>
              </a:lnSpc>
              <a:spcBef>
                <a:spcPts val="900"/>
              </a:spcBef>
              <a:spcAft>
                <a:spcPts val="0"/>
              </a:spcAft>
              <a:buClr>
                <a:srgbClr val="996600"/>
              </a:buClr>
              <a:buSzPts val="1692"/>
              <a:buFont typeface="Noto Sans Symbols"/>
              <a:buAutoNum type="arabicPeriod"/>
            </a:pPr>
            <a:r>
              <a:rPr lang="en" sz="1600"/>
              <a:t>Professional management training for each independent unit’s staff.</a:t>
            </a:r>
            <a:endParaRPr sz="1600"/>
          </a:p>
          <a:p>
            <a:pPr indent="-467797" lvl="1" marL="1087437" rtl="0" algn="l">
              <a:lnSpc>
                <a:spcPct val="115000"/>
              </a:lnSpc>
              <a:spcBef>
                <a:spcPts val="900"/>
              </a:spcBef>
              <a:spcAft>
                <a:spcPts val="0"/>
              </a:spcAft>
              <a:buClr>
                <a:srgbClr val="996600"/>
              </a:buClr>
              <a:buSzPts val="1692"/>
              <a:buFont typeface="Noto Sans Symbols"/>
              <a:buAutoNum type="arabicPeriod"/>
            </a:pPr>
            <a:r>
              <a:rPr lang="en" sz="1600"/>
              <a:t>Sale of merchandise necessary for the unit’s operation, equipment to run the operation, and the food or materials needed for the final product.</a:t>
            </a:r>
            <a:endParaRPr sz="1600"/>
          </a:p>
          <a:p>
            <a:pPr indent="-467797" lvl="1" marL="1087437" rtl="0" algn="l">
              <a:lnSpc>
                <a:spcPct val="115000"/>
              </a:lnSpc>
              <a:spcBef>
                <a:spcPts val="900"/>
              </a:spcBef>
              <a:spcAft>
                <a:spcPts val="0"/>
              </a:spcAft>
              <a:buClr>
                <a:srgbClr val="996600"/>
              </a:buClr>
              <a:buSzPts val="1692"/>
              <a:buFont typeface="Noto Sans Symbols"/>
              <a:buAutoNum type="arabicPeriod"/>
            </a:pPr>
            <a:r>
              <a:rPr lang="en" sz="1600"/>
              <a:t>Financial assistance, if needed.</a:t>
            </a:r>
            <a:endParaRPr sz="1600"/>
          </a:p>
          <a:p>
            <a:pPr indent="-467797" lvl="1" marL="1087437" rtl="0" algn="l">
              <a:lnSpc>
                <a:spcPct val="115000"/>
              </a:lnSpc>
              <a:spcBef>
                <a:spcPts val="900"/>
              </a:spcBef>
              <a:spcAft>
                <a:spcPts val="0"/>
              </a:spcAft>
              <a:buClr>
                <a:srgbClr val="996600"/>
              </a:buClr>
              <a:buSzPts val="1692"/>
              <a:buFont typeface="Noto Sans Symbols"/>
              <a:buAutoNum type="arabicPeriod"/>
            </a:pPr>
            <a:r>
              <a:rPr lang="en" sz="1600"/>
              <a:t>Continuing aid and guidance to ensure that everything is done in accordance with the contract.</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2"/>
          <p:cNvSpPr txBox="1"/>
          <p:nvPr>
            <p:ph idx="12" type="sldNum"/>
          </p:nvPr>
        </p:nvSpPr>
        <p:spPr>
          <a:xfrm>
            <a:off x="7381875" y="4857750"/>
            <a:ext cx="1295400" cy="171600"/>
          </a:xfrm>
          <a:prstGeom prst="rect">
            <a:avLst/>
          </a:prstGeom>
          <a:noFill/>
          <a:ln>
            <a:noFill/>
          </a:ln>
        </p:spPr>
        <p:txBody>
          <a:bodyPr anchorCtr="0" anchor="b" bIns="45700" lIns="0" spcFirstLastPara="1" rIns="0" wrap="square" tIns="45700">
            <a:normAutofit fontScale="70000" lnSpcReduction="20000"/>
          </a:bodyPr>
          <a:lstStyle/>
          <a:p>
            <a:pPr indent="0" lvl="0" marL="0" rtl="0" algn="r">
              <a:lnSpc>
                <a:spcPct val="100000"/>
              </a:lnSpc>
              <a:spcBef>
                <a:spcPts val="0"/>
              </a:spcBef>
              <a:spcAft>
                <a:spcPts val="0"/>
              </a:spcAft>
              <a:buSzPct val="100000"/>
              <a:buNone/>
            </a:pPr>
            <a:r>
              <a:rPr lang="en"/>
              <a:t>7–</a:t>
            </a:r>
            <a:fld id="{00000000-1234-1234-1234-123412341234}" type="slidenum">
              <a:rPr lang="en"/>
              <a:t>‹#›</a:t>
            </a:fld>
            <a:endParaRPr/>
          </a:p>
        </p:txBody>
      </p:sp>
      <p:sp>
        <p:nvSpPr>
          <p:cNvPr descr="Slideheader01" id="271" name="Google Shape;271;p22"/>
          <p:cNvSpPr txBox="1"/>
          <p:nvPr>
            <p:ph type="title"/>
          </p:nvPr>
        </p:nvSpPr>
        <p:spPr>
          <a:xfrm>
            <a:off x="0" y="231812"/>
            <a:ext cx="9144000" cy="661800"/>
          </a:xfrm>
          <a:prstGeom prst="rect">
            <a:avLst/>
          </a:prstGeom>
          <a:solidFill>
            <a:srgbClr val="0099FF"/>
          </a:solidFill>
          <a:ln>
            <a:noFill/>
          </a:ln>
        </p:spPr>
        <p:txBody>
          <a:bodyPr anchorCtr="0" anchor="ctr" bIns="91425" lIns="91425" spcFirstLastPara="1" rIns="91425" wrap="square" tIns="137150">
            <a:spAutoFit/>
          </a:bodyPr>
          <a:lstStyle/>
          <a:p>
            <a:pPr indent="0" lvl="0" marL="514350" rtl="0" algn="l">
              <a:lnSpc>
                <a:spcPct val="100000"/>
              </a:lnSpc>
              <a:spcBef>
                <a:spcPts val="0"/>
              </a:spcBef>
              <a:spcAft>
                <a:spcPts val="0"/>
              </a:spcAft>
              <a:buSzPts val="2800"/>
              <a:buNone/>
            </a:pPr>
            <a:r>
              <a:rPr lang="en"/>
              <a:t>Franchising</a:t>
            </a:r>
            <a:endParaRPr/>
          </a:p>
        </p:txBody>
      </p:sp>
      <p:sp>
        <p:nvSpPr>
          <p:cNvPr id="272" name="Google Shape;272;p22"/>
          <p:cNvSpPr txBox="1"/>
          <p:nvPr>
            <p:ph idx="1" type="body"/>
          </p:nvPr>
        </p:nvSpPr>
        <p:spPr>
          <a:xfrm>
            <a:off x="457200" y="914400"/>
            <a:ext cx="4038600" cy="3886200"/>
          </a:xfrm>
          <a:prstGeom prst="rect">
            <a:avLst/>
          </a:prstGeom>
          <a:noFill/>
          <a:ln>
            <a:noFill/>
          </a:ln>
        </p:spPr>
        <p:txBody>
          <a:bodyPr anchorCtr="0" anchor="t" bIns="45700" lIns="91425" spcFirstLastPara="1" rIns="91425" wrap="square" tIns="45700">
            <a:normAutofit/>
          </a:bodyPr>
          <a:lstStyle/>
          <a:p>
            <a:pPr indent="-231775" lvl="0" marL="231775" rtl="0" algn="l">
              <a:lnSpc>
                <a:spcPct val="115000"/>
              </a:lnSpc>
              <a:spcBef>
                <a:spcPts val="0"/>
              </a:spcBef>
              <a:spcAft>
                <a:spcPts val="0"/>
              </a:spcAft>
              <a:buSzPts val="2380"/>
              <a:buFont typeface="Arial"/>
              <a:buChar char="●"/>
            </a:pPr>
            <a:r>
              <a:rPr lang="en"/>
              <a:t>Advantages</a:t>
            </a:r>
            <a:endParaRPr/>
          </a:p>
          <a:p>
            <a:pPr indent="-287337" lvl="1" marL="688975" rtl="0" algn="l">
              <a:lnSpc>
                <a:spcPct val="115000"/>
              </a:lnSpc>
              <a:spcBef>
                <a:spcPts val="480"/>
              </a:spcBef>
              <a:spcAft>
                <a:spcPts val="0"/>
              </a:spcAft>
              <a:buClr>
                <a:srgbClr val="996600"/>
              </a:buClr>
              <a:buSzPts val="1920"/>
              <a:buChar char="○"/>
            </a:pPr>
            <a:r>
              <a:rPr lang="en"/>
              <a:t>Training and guidance</a:t>
            </a:r>
            <a:endParaRPr/>
          </a:p>
          <a:p>
            <a:pPr indent="-287337" lvl="1" marL="688975" rtl="0" algn="l">
              <a:lnSpc>
                <a:spcPct val="115000"/>
              </a:lnSpc>
              <a:spcBef>
                <a:spcPts val="480"/>
              </a:spcBef>
              <a:spcAft>
                <a:spcPts val="0"/>
              </a:spcAft>
              <a:buClr>
                <a:srgbClr val="996600"/>
              </a:buClr>
              <a:buSzPts val="1920"/>
              <a:buChar char="○"/>
            </a:pPr>
            <a:r>
              <a:rPr lang="en"/>
              <a:t>Brand-name appeal</a:t>
            </a:r>
            <a:endParaRPr/>
          </a:p>
          <a:p>
            <a:pPr indent="-287337" lvl="1" marL="688975" rtl="0" algn="l">
              <a:lnSpc>
                <a:spcPct val="115000"/>
              </a:lnSpc>
              <a:spcBef>
                <a:spcPts val="480"/>
              </a:spcBef>
              <a:spcAft>
                <a:spcPts val="0"/>
              </a:spcAft>
              <a:buClr>
                <a:srgbClr val="996600"/>
              </a:buClr>
              <a:buSzPts val="1920"/>
              <a:buChar char="○"/>
            </a:pPr>
            <a:r>
              <a:rPr lang="en"/>
              <a:t>A proven track record</a:t>
            </a:r>
            <a:endParaRPr/>
          </a:p>
          <a:p>
            <a:pPr indent="-287337" lvl="1" marL="688975" rtl="0" algn="l">
              <a:lnSpc>
                <a:spcPct val="115000"/>
              </a:lnSpc>
              <a:spcBef>
                <a:spcPts val="480"/>
              </a:spcBef>
              <a:spcAft>
                <a:spcPts val="0"/>
              </a:spcAft>
              <a:buClr>
                <a:srgbClr val="996600"/>
              </a:buClr>
              <a:buSzPts val="1920"/>
              <a:buChar char="○"/>
            </a:pPr>
            <a:r>
              <a:rPr lang="en"/>
              <a:t>Financial assistance</a:t>
            </a:r>
            <a:endParaRPr/>
          </a:p>
        </p:txBody>
      </p:sp>
      <p:sp>
        <p:nvSpPr>
          <p:cNvPr id="273" name="Google Shape;273;p22"/>
          <p:cNvSpPr txBox="1"/>
          <p:nvPr>
            <p:ph idx="2" type="body"/>
          </p:nvPr>
        </p:nvSpPr>
        <p:spPr>
          <a:xfrm>
            <a:off x="4648200" y="914400"/>
            <a:ext cx="3657600" cy="3886200"/>
          </a:xfrm>
          <a:prstGeom prst="rect">
            <a:avLst/>
          </a:prstGeom>
          <a:noFill/>
          <a:ln>
            <a:noFill/>
          </a:ln>
        </p:spPr>
        <p:txBody>
          <a:bodyPr anchorCtr="0" anchor="t" bIns="45700" lIns="91425" spcFirstLastPara="1" rIns="91425" wrap="square" tIns="45700">
            <a:normAutofit/>
          </a:bodyPr>
          <a:lstStyle/>
          <a:p>
            <a:pPr indent="-231775" lvl="0" marL="231775" rtl="0" algn="l">
              <a:lnSpc>
                <a:spcPct val="115000"/>
              </a:lnSpc>
              <a:spcBef>
                <a:spcPts val="0"/>
              </a:spcBef>
              <a:spcAft>
                <a:spcPts val="0"/>
              </a:spcAft>
              <a:buSzPts val="2380"/>
              <a:buFont typeface="Arial"/>
              <a:buChar char="●"/>
            </a:pPr>
            <a:r>
              <a:rPr lang="en"/>
              <a:t>Disadvantages</a:t>
            </a:r>
            <a:endParaRPr/>
          </a:p>
          <a:p>
            <a:pPr indent="-287337" lvl="1" marL="688975" rtl="0" algn="l">
              <a:lnSpc>
                <a:spcPct val="115000"/>
              </a:lnSpc>
              <a:spcBef>
                <a:spcPts val="480"/>
              </a:spcBef>
              <a:spcAft>
                <a:spcPts val="0"/>
              </a:spcAft>
              <a:buClr>
                <a:srgbClr val="996600"/>
              </a:buClr>
              <a:buSzPts val="1920"/>
              <a:buChar char="○"/>
            </a:pPr>
            <a:r>
              <a:rPr lang="en"/>
              <a:t>Franchise fees</a:t>
            </a:r>
            <a:endParaRPr/>
          </a:p>
          <a:p>
            <a:pPr indent="-287337" lvl="1" marL="688975" rtl="0" algn="l">
              <a:lnSpc>
                <a:spcPct val="115000"/>
              </a:lnSpc>
              <a:spcBef>
                <a:spcPts val="480"/>
              </a:spcBef>
              <a:spcAft>
                <a:spcPts val="0"/>
              </a:spcAft>
              <a:buClr>
                <a:srgbClr val="996600"/>
              </a:buClr>
              <a:buSzPts val="1920"/>
              <a:buChar char="○"/>
            </a:pPr>
            <a:r>
              <a:rPr lang="en"/>
              <a:t>Franchisor control</a:t>
            </a:r>
            <a:endParaRPr/>
          </a:p>
          <a:p>
            <a:pPr indent="-287337" lvl="1" marL="688975" rtl="0" algn="l">
              <a:lnSpc>
                <a:spcPct val="115000"/>
              </a:lnSpc>
              <a:spcBef>
                <a:spcPts val="480"/>
              </a:spcBef>
              <a:spcAft>
                <a:spcPts val="0"/>
              </a:spcAft>
              <a:buClr>
                <a:srgbClr val="996600"/>
              </a:buClr>
              <a:buSzPts val="1920"/>
              <a:buChar char="○"/>
            </a:pPr>
            <a:r>
              <a:rPr lang="en"/>
              <a:t>Unfulfilled promises of franchisor</a:t>
            </a:r>
            <a:endParaRPr/>
          </a:p>
        </p:txBody>
      </p:sp>
      <p:pic>
        <p:nvPicPr>
          <p:cNvPr descr="j0343727" id="274" name="Google Shape;274;p22"/>
          <p:cNvPicPr preferRelativeResize="0"/>
          <p:nvPr/>
        </p:nvPicPr>
        <p:blipFill rotWithShape="1">
          <a:blip r:embed="rId3">
            <a:alphaModFix/>
          </a:blip>
          <a:srcRect b="0" l="0" r="0" t="0"/>
          <a:stretch/>
        </p:blipFill>
        <p:spPr>
          <a:xfrm>
            <a:off x="3243263" y="2743200"/>
            <a:ext cx="1970484" cy="190738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3"/>
          <p:cNvSpPr txBox="1"/>
          <p:nvPr>
            <p:ph idx="12" type="sldNum"/>
          </p:nvPr>
        </p:nvSpPr>
        <p:spPr>
          <a:xfrm>
            <a:off x="8472458" y="3497413"/>
            <a:ext cx="548700" cy="295200"/>
          </a:xfrm>
          <a:prstGeom prst="rect">
            <a:avLst/>
          </a:prstGeom>
          <a:noFill/>
          <a:ln>
            <a:noFill/>
          </a:ln>
        </p:spPr>
        <p:txBody>
          <a:bodyPr anchorCtr="0" anchor="b" bIns="45700" lIns="0" spcFirstLastPara="1" rIns="0" wrap="square" tIns="45700">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81" name="Google Shape;281;p23"/>
          <p:cNvSpPr txBox="1"/>
          <p:nvPr>
            <p:ph type="title"/>
          </p:nvPr>
        </p:nvSpPr>
        <p:spPr>
          <a:xfrm>
            <a:off x="295275" y="405117"/>
            <a:ext cx="8534400" cy="342900"/>
          </a:xfrm>
          <a:prstGeom prst="rect">
            <a:avLst/>
          </a:prstGeom>
          <a:blipFill rotWithShape="1">
            <a:blip r:embed="rId3">
              <a:alphaModFix/>
            </a:blip>
            <a:stretch>
              <a:fillRect b="0" l="0" r="0" t="0"/>
            </a:stretch>
          </a:blipFill>
          <a:ln>
            <a:noFill/>
          </a:ln>
        </p:spPr>
        <p:txBody>
          <a:bodyPr anchorCtr="0" anchor="ctr" bIns="0" lIns="0" spcFirstLastPara="1" rIns="0" wrap="square" tIns="0">
            <a:noAutofit/>
          </a:bodyPr>
          <a:lstStyle/>
          <a:p>
            <a:pPr indent="-1485900" lvl="0" marL="1654175" rtl="0" algn="l">
              <a:lnSpc>
                <a:spcPct val="100000"/>
              </a:lnSpc>
              <a:spcBef>
                <a:spcPts val="0"/>
              </a:spcBef>
              <a:spcAft>
                <a:spcPts val="0"/>
              </a:spcAft>
              <a:buSzPts val="2800"/>
              <a:buNone/>
            </a:pPr>
            <a:r>
              <a:rPr baseline="30000" i="1" lang="en" sz="2000">
                <a:solidFill>
                  <a:schemeClr val="lt1"/>
                </a:solidFill>
                <a:latin typeface="Arial"/>
                <a:ea typeface="Arial"/>
                <a:cs typeface="Arial"/>
                <a:sym typeface="Arial"/>
              </a:rPr>
              <a:t>Table</a:t>
            </a:r>
            <a:r>
              <a:rPr baseline="30000" i="1" lang="en" sz="2400">
                <a:solidFill>
                  <a:schemeClr val="lt1"/>
                </a:solidFill>
                <a:latin typeface="Arial"/>
                <a:ea typeface="Arial"/>
                <a:cs typeface="Arial"/>
                <a:sym typeface="Arial"/>
              </a:rPr>
              <a:t>	</a:t>
            </a:r>
            <a:r>
              <a:rPr lang="en" sz="1600">
                <a:solidFill>
                  <a:schemeClr val="lt1"/>
                </a:solidFill>
              </a:rPr>
              <a:t>7.3</a:t>
            </a:r>
            <a:r>
              <a:rPr lang="en" sz="1800">
                <a:solidFill>
                  <a:schemeClr val="lt1"/>
                </a:solidFill>
              </a:rPr>
              <a:t>	</a:t>
            </a:r>
            <a:r>
              <a:rPr lang="en" sz="1800">
                <a:solidFill>
                  <a:srgbClr val="0099CC"/>
                </a:solidFill>
              </a:rPr>
              <a:t>The Cost of Franchising </a:t>
            </a:r>
            <a:endParaRPr/>
          </a:p>
        </p:txBody>
      </p:sp>
      <p:sp>
        <p:nvSpPr>
          <p:cNvPr id="282" name="Google Shape;282;p23"/>
          <p:cNvSpPr/>
          <p:nvPr/>
        </p:nvSpPr>
        <p:spPr>
          <a:xfrm>
            <a:off x="1143000" y="1271824"/>
            <a:ext cx="6831000" cy="3071400"/>
          </a:xfrm>
          <a:prstGeom prst="rect">
            <a:avLst/>
          </a:prstGeom>
          <a:noFill/>
          <a:ln>
            <a:noFill/>
          </a:ln>
        </p:spPr>
        <p:txBody>
          <a:bodyPr anchorCtr="0" anchor="ctr" bIns="45700" lIns="91425" spcFirstLastPara="1" rIns="91425" wrap="square" tIns="45700">
            <a:noAutofit/>
          </a:bodyPr>
          <a:lstStyle/>
          <a:p>
            <a:pPr indent="-442912" lvl="0" marL="461962" marR="0" rtl="0" algn="l">
              <a:lnSpc>
                <a:spcPct val="100000"/>
              </a:lnSpc>
              <a:spcBef>
                <a:spcPts val="0"/>
              </a:spcBef>
              <a:spcAft>
                <a:spcPts val="0"/>
              </a:spcAft>
              <a:buClr>
                <a:schemeClr val="dk1"/>
              </a:buClr>
              <a:buSzPts val="1700"/>
              <a:buFont typeface="Arial"/>
              <a:buAutoNum type="arabicPeriod"/>
            </a:pPr>
            <a:r>
              <a:rPr b="0" i="1" lang="en" sz="1700" u="none" cap="none" strike="noStrike">
                <a:solidFill>
                  <a:schemeClr val="dk1"/>
                </a:solidFill>
                <a:latin typeface="Arial"/>
                <a:ea typeface="Arial"/>
                <a:cs typeface="Arial"/>
                <a:sym typeface="Arial"/>
              </a:rPr>
              <a:t>The basic franchising fee</a:t>
            </a:r>
            <a:endParaRPr b="0" i="0" sz="1100" u="none" cap="none" strike="noStrike">
              <a:solidFill>
                <a:srgbClr val="000000"/>
              </a:solidFill>
              <a:latin typeface="Arial"/>
              <a:ea typeface="Arial"/>
              <a:cs typeface="Arial"/>
              <a:sym typeface="Arial"/>
            </a:endParaRPr>
          </a:p>
          <a:p>
            <a:pPr indent="-442912" lvl="0" marL="461962" marR="0" rtl="0" algn="l">
              <a:lnSpc>
                <a:spcPct val="100000"/>
              </a:lnSpc>
              <a:spcBef>
                <a:spcPts val="1000"/>
              </a:spcBef>
              <a:spcAft>
                <a:spcPts val="0"/>
              </a:spcAft>
              <a:buClr>
                <a:schemeClr val="dk1"/>
              </a:buClr>
              <a:buSzPts val="1700"/>
              <a:buFont typeface="Arial"/>
              <a:buAutoNum type="arabicPeriod"/>
            </a:pPr>
            <a:r>
              <a:rPr b="0" i="1" lang="en" sz="1700" u="none" cap="none" strike="noStrike">
                <a:solidFill>
                  <a:schemeClr val="dk1"/>
                </a:solidFill>
                <a:latin typeface="Arial"/>
                <a:ea typeface="Arial"/>
                <a:cs typeface="Arial"/>
                <a:sym typeface="Arial"/>
              </a:rPr>
              <a:t>Insurance</a:t>
            </a:r>
            <a:endParaRPr b="0" i="0" sz="1100" u="none" cap="none" strike="noStrike">
              <a:solidFill>
                <a:srgbClr val="000000"/>
              </a:solidFill>
              <a:latin typeface="Arial"/>
              <a:ea typeface="Arial"/>
              <a:cs typeface="Arial"/>
              <a:sym typeface="Arial"/>
            </a:endParaRPr>
          </a:p>
          <a:p>
            <a:pPr indent="-442912" lvl="0" marL="461962" marR="0" rtl="0" algn="l">
              <a:lnSpc>
                <a:spcPct val="100000"/>
              </a:lnSpc>
              <a:spcBef>
                <a:spcPts val="1000"/>
              </a:spcBef>
              <a:spcAft>
                <a:spcPts val="0"/>
              </a:spcAft>
              <a:buClr>
                <a:schemeClr val="dk1"/>
              </a:buClr>
              <a:buSzPts val="1700"/>
              <a:buFont typeface="Arial"/>
              <a:buAutoNum type="arabicPeriod"/>
            </a:pPr>
            <a:r>
              <a:rPr b="0" i="1" lang="en" sz="1700" u="none" cap="none" strike="noStrike">
                <a:solidFill>
                  <a:schemeClr val="dk1"/>
                </a:solidFill>
                <a:latin typeface="Arial"/>
                <a:ea typeface="Arial"/>
                <a:cs typeface="Arial"/>
                <a:sym typeface="Arial"/>
              </a:rPr>
              <a:t>Opening product inventory</a:t>
            </a:r>
            <a:endParaRPr b="0" i="0" sz="1100" u="none" cap="none" strike="noStrike">
              <a:solidFill>
                <a:srgbClr val="000000"/>
              </a:solidFill>
              <a:latin typeface="Arial"/>
              <a:ea typeface="Arial"/>
              <a:cs typeface="Arial"/>
              <a:sym typeface="Arial"/>
            </a:endParaRPr>
          </a:p>
          <a:p>
            <a:pPr indent="-442912" lvl="0" marL="461962" marR="0" rtl="0" algn="l">
              <a:lnSpc>
                <a:spcPct val="100000"/>
              </a:lnSpc>
              <a:spcBef>
                <a:spcPts val="1000"/>
              </a:spcBef>
              <a:spcAft>
                <a:spcPts val="0"/>
              </a:spcAft>
              <a:buClr>
                <a:schemeClr val="dk1"/>
              </a:buClr>
              <a:buSzPts val="1700"/>
              <a:buFont typeface="Arial"/>
              <a:buAutoNum type="arabicPeriod"/>
            </a:pPr>
            <a:r>
              <a:rPr b="0" i="1" lang="en" sz="1700" u="none" cap="none" strike="noStrike">
                <a:solidFill>
                  <a:schemeClr val="dk1"/>
                </a:solidFill>
                <a:latin typeface="Arial"/>
                <a:ea typeface="Arial"/>
                <a:cs typeface="Arial"/>
                <a:sym typeface="Arial"/>
              </a:rPr>
              <a:t>Remodeling and leasehold improvements.</a:t>
            </a:r>
            <a:endParaRPr b="0" i="0" sz="1100" u="none" cap="none" strike="noStrike">
              <a:solidFill>
                <a:srgbClr val="000000"/>
              </a:solidFill>
              <a:latin typeface="Arial"/>
              <a:ea typeface="Arial"/>
              <a:cs typeface="Arial"/>
              <a:sym typeface="Arial"/>
            </a:endParaRPr>
          </a:p>
          <a:p>
            <a:pPr indent="-442912" lvl="0" marL="461962" marR="0" rtl="0" algn="l">
              <a:lnSpc>
                <a:spcPct val="100000"/>
              </a:lnSpc>
              <a:spcBef>
                <a:spcPts val="1000"/>
              </a:spcBef>
              <a:spcAft>
                <a:spcPts val="0"/>
              </a:spcAft>
              <a:buClr>
                <a:schemeClr val="dk1"/>
              </a:buClr>
              <a:buSzPts val="1700"/>
              <a:buFont typeface="Arial"/>
              <a:buAutoNum type="arabicPeriod"/>
            </a:pPr>
            <a:r>
              <a:rPr b="0" i="1" lang="en" sz="1700" u="none" cap="none" strike="noStrike">
                <a:solidFill>
                  <a:schemeClr val="dk1"/>
                </a:solidFill>
                <a:latin typeface="Arial"/>
                <a:ea typeface="Arial"/>
                <a:cs typeface="Arial"/>
                <a:sym typeface="Arial"/>
              </a:rPr>
              <a:t>Utility charges</a:t>
            </a:r>
            <a:endParaRPr b="0" i="0" sz="1100" u="none" cap="none" strike="noStrike">
              <a:solidFill>
                <a:srgbClr val="000000"/>
              </a:solidFill>
              <a:latin typeface="Arial"/>
              <a:ea typeface="Arial"/>
              <a:cs typeface="Arial"/>
              <a:sym typeface="Arial"/>
            </a:endParaRPr>
          </a:p>
          <a:p>
            <a:pPr indent="-442912" lvl="0" marL="461962" marR="0" rtl="0" algn="l">
              <a:lnSpc>
                <a:spcPct val="100000"/>
              </a:lnSpc>
              <a:spcBef>
                <a:spcPts val="1000"/>
              </a:spcBef>
              <a:spcAft>
                <a:spcPts val="0"/>
              </a:spcAft>
              <a:buClr>
                <a:schemeClr val="dk1"/>
              </a:buClr>
              <a:buSzPts val="1700"/>
              <a:buFont typeface="Arial"/>
              <a:buAutoNum type="arabicPeriod"/>
            </a:pPr>
            <a:r>
              <a:rPr b="0" i="1" lang="en" sz="1700" u="none" cap="none" strike="noStrike">
                <a:solidFill>
                  <a:schemeClr val="dk1"/>
                </a:solidFill>
                <a:latin typeface="Arial"/>
                <a:ea typeface="Arial"/>
                <a:cs typeface="Arial"/>
                <a:sym typeface="Arial"/>
              </a:rPr>
              <a:t>Payroll</a:t>
            </a:r>
            <a:endParaRPr b="0" i="0" sz="1100" u="none" cap="none" strike="noStrike">
              <a:solidFill>
                <a:srgbClr val="000000"/>
              </a:solidFill>
              <a:latin typeface="Arial"/>
              <a:ea typeface="Arial"/>
              <a:cs typeface="Arial"/>
              <a:sym typeface="Arial"/>
            </a:endParaRPr>
          </a:p>
          <a:p>
            <a:pPr indent="-442912" lvl="0" marL="461962" marR="0" rtl="0" algn="l">
              <a:lnSpc>
                <a:spcPct val="100000"/>
              </a:lnSpc>
              <a:spcBef>
                <a:spcPts val="1000"/>
              </a:spcBef>
              <a:spcAft>
                <a:spcPts val="0"/>
              </a:spcAft>
              <a:buClr>
                <a:schemeClr val="dk1"/>
              </a:buClr>
              <a:buSzPts val="1700"/>
              <a:buFont typeface="Arial"/>
              <a:buAutoNum type="arabicPeriod"/>
            </a:pPr>
            <a:r>
              <a:rPr b="0" i="1" lang="en" sz="1700" u="none" cap="none" strike="noStrike">
                <a:solidFill>
                  <a:schemeClr val="dk1"/>
                </a:solidFill>
                <a:latin typeface="Arial"/>
                <a:ea typeface="Arial"/>
                <a:cs typeface="Arial"/>
                <a:sym typeface="Arial"/>
              </a:rPr>
              <a:t>Debt service</a:t>
            </a:r>
            <a:endParaRPr b="0" i="0" sz="1100" u="none" cap="none" strike="noStrike">
              <a:solidFill>
                <a:srgbClr val="000000"/>
              </a:solidFill>
              <a:latin typeface="Arial"/>
              <a:ea typeface="Arial"/>
              <a:cs typeface="Arial"/>
              <a:sym typeface="Arial"/>
            </a:endParaRPr>
          </a:p>
          <a:p>
            <a:pPr indent="-442912" lvl="0" marL="461962" marR="0" rtl="0" algn="l">
              <a:lnSpc>
                <a:spcPct val="100000"/>
              </a:lnSpc>
              <a:spcBef>
                <a:spcPts val="1000"/>
              </a:spcBef>
              <a:spcAft>
                <a:spcPts val="0"/>
              </a:spcAft>
              <a:buClr>
                <a:schemeClr val="dk1"/>
              </a:buClr>
              <a:buSzPts val="1700"/>
              <a:buFont typeface="Arial"/>
              <a:buAutoNum type="arabicPeriod"/>
            </a:pPr>
            <a:r>
              <a:rPr b="0" i="1" lang="en" sz="1700" u="none" cap="none" strike="noStrike">
                <a:solidFill>
                  <a:schemeClr val="dk1"/>
                </a:solidFill>
                <a:latin typeface="Arial"/>
                <a:ea typeface="Arial"/>
                <a:cs typeface="Arial"/>
                <a:sym typeface="Arial"/>
              </a:rPr>
              <a:t>Bookkeeping and accounting fees</a:t>
            </a:r>
            <a:endParaRPr b="0" i="0" sz="1100" u="none" cap="none" strike="noStrike">
              <a:solidFill>
                <a:srgbClr val="000000"/>
              </a:solidFill>
              <a:latin typeface="Arial"/>
              <a:ea typeface="Arial"/>
              <a:cs typeface="Arial"/>
              <a:sym typeface="Arial"/>
            </a:endParaRPr>
          </a:p>
          <a:p>
            <a:pPr indent="-442912" lvl="0" marL="461962" marR="0" rtl="0" algn="l">
              <a:lnSpc>
                <a:spcPct val="100000"/>
              </a:lnSpc>
              <a:spcBef>
                <a:spcPts val="1000"/>
              </a:spcBef>
              <a:spcAft>
                <a:spcPts val="0"/>
              </a:spcAft>
              <a:buClr>
                <a:schemeClr val="dk1"/>
              </a:buClr>
              <a:buSzPts val="1700"/>
              <a:buFont typeface="Arial"/>
              <a:buAutoNum type="arabicPeriod"/>
            </a:pPr>
            <a:r>
              <a:rPr b="0" i="1" lang="en" sz="1700" u="none" cap="none" strike="noStrike">
                <a:solidFill>
                  <a:schemeClr val="dk1"/>
                </a:solidFill>
                <a:latin typeface="Arial"/>
                <a:ea typeface="Arial"/>
                <a:cs typeface="Arial"/>
                <a:sym typeface="Arial"/>
              </a:rPr>
              <a:t>Legal and professional fees</a:t>
            </a:r>
            <a:endParaRPr b="0" i="0" sz="1100" u="none" cap="none" strike="noStrike">
              <a:solidFill>
                <a:srgbClr val="000000"/>
              </a:solidFill>
              <a:latin typeface="Arial"/>
              <a:ea typeface="Arial"/>
              <a:cs typeface="Arial"/>
              <a:sym typeface="Arial"/>
            </a:endParaRPr>
          </a:p>
          <a:p>
            <a:pPr indent="-442912" lvl="0" marL="461962" marR="0" rtl="0" algn="l">
              <a:lnSpc>
                <a:spcPct val="100000"/>
              </a:lnSpc>
              <a:spcBef>
                <a:spcPts val="1000"/>
              </a:spcBef>
              <a:spcAft>
                <a:spcPts val="0"/>
              </a:spcAft>
              <a:buClr>
                <a:schemeClr val="dk1"/>
              </a:buClr>
              <a:buSzPts val="1700"/>
              <a:buFont typeface="Arial"/>
              <a:buAutoNum type="arabicPeriod"/>
            </a:pPr>
            <a:r>
              <a:rPr b="0" i="1" lang="en" sz="1700" u="none" cap="none" strike="noStrike">
                <a:solidFill>
                  <a:schemeClr val="dk1"/>
                </a:solidFill>
                <a:latin typeface="Arial"/>
                <a:ea typeface="Arial"/>
                <a:cs typeface="Arial"/>
                <a:sym typeface="Arial"/>
              </a:rPr>
              <a:t>State and local licenses, permits, and certificates</a:t>
            </a:r>
            <a:r>
              <a:rPr b="0" i="0" lang="en" sz="17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4"/>
          <p:cNvSpPr txBox="1"/>
          <p:nvPr>
            <p:ph idx="12" type="sldNum"/>
          </p:nvPr>
        </p:nvSpPr>
        <p:spPr>
          <a:xfrm>
            <a:off x="7381875" y="3643313"/>
            <a:ext cx="1295400" cy="128700"/>
          </a:xfrm>
          <a:prstGeom prst="rect">
            <a:avLst/>
          </a:prstGeom>
          <a:noFill/>
          <a:ln>
            <a:noFill/>
          </a:ln>
        </p:spPr>
        <p:txBody>
          <a:bodyPr anchorCtr="0" anchor="b" bIns="45700" lIns="0" spcFirstLastPara="1" rIns="0" wrap="square" tIns="45700">
            <a:normAutofit fontScale="32500" lnSpcReduction="20000"/>
          </a:bodyPr>
          <a:lstStyle/>
          <a:p>
            <a:pPr indent="0" lvl="0" marL="0" rtl="0" algn="r">
              <a:lnSpc>
                <a:spcPct val="100000"/>
              </a:lnSpc>
              <a:spcBef>
                <a:spcPts val="0"/>
              </a:spcBef>
              <a:spcAft>
                <a:spcPts val="0"/>
              </a:spcAft>
              <a:buClr>
                <a:srgbClr val="000000"/>
              </a:buClr>
              <a:buSzPct val="100000"/>
              <a:buFont typeface="Arial"/>
              <a:buNone/>
            </a:pPr>
            <a:r>
              <a:rPr lang="en"/>
              <a:t>7–</a:t>
            </a:r>
            <a:fld id="{00000000-1234-1234-1234-123412341234}" type="slidenum">
              <a:rPr lang="en"/>
              <a:t>‹#›</a:t>
            </a:fld>
            <a:endParaRPr/>
          </a:p>
        </p:txBody>
      </p:sp>
      <p:sp>
        <p:nvSpPr>
          <p:cNvPr descr="Slideheader01" id="289" name="Google Shape;289;p24"/>
          <p:cNvSpPr txBox="1"/>
          <p:nvPr>
            <p:ph type="title"/>
          </p:nvPr>
        </p:nvSpPr>
        <p:spPr>
          <a:xfrm>
            <a:off x="0" y="173859"/>
            <a:ext cx="9144000" cy="661800"/>
          </a:xfrm>
          <a:prstGeom prst="rect">
            <a:avLst/>
          </a:prstGeom>
          <a:solidFill>
            <a:srgbClr val="0099FF"/>
          </a:solidFill>
          <a:ln>
            <a:noFill/>
          </a:ln>
        </p:spPr>
        <p:txBody>
          <a:bodyPr anchorCtr="0" anchor="ctr" bIns="91425" lIns="91425" spcFirstLastPara="1" rIns="91425" wrap="square" tIns="137150">
            <a:spAutoFit/>
          </a:bodyPr>
          <a:lstStyle/>
          <a:p>
            <a:pPr indent="0" lvl="0" marL="514350" rtl="0" algn="l">
              <a:lnSpc>
                <a:spcPct val="100000"/>
              </a:lnSpc>
              <a:spcBef>
                <a:spcPts val="0"/>
              </a:spcBef>
              <a:spcAft>
                <a:spcPts val="0"/>
              </a:spcAft>
              <a:buSzPts val="2800"/>
              <a:buNone/>
            </a:pPr>
            <a:r>
              <a:rPr lang="en"/>
              <a:t>Franchise Law</a:t>
            </a:r>
            <a:endParaRPr/>
          </a:p>
        </p:txBody>
      </p:sp>
      <p:sp>
        <p:nvSpPr>
          <p:cNvPr id="290" name="Google Shape;290;p24"/>
          <p:cNvSpPr txBox="1"/>
          <p:nvPr>
            <p:ph idx="1" type="body"/>
          </p:nvPr>
        </p:nvSpPr>
        <p:spPr>
          <a:xfrm>
            <a:off x="676275" y="1028700"/>
            <a:ext cx="8001000" cy="3886200"/>
          </a:xfrm>
          <a:prstGeom prst="rect">
            <a:avLst/>
          </a:prstGeom>
          <a:noFill/>
          <a:ln>
            <a:noFill/>
          </a:ln>
        </p:spPr>
        <p:txBody>
          <a:bodyPr anchorCtr="0" anchor="t" bIns="45700" lIns="91425" spcFirstLastPara="1" rIns="91425" wrap="square" tIns="45700">
            <a:normAutofit/>
          </a:bodyPr>
          <a:lstStyle/>
          <a:p>
            <a:pPr indent="-231775" lvl="0" marL="231775" rtl="0" algn="l">
              <a:lnSpc>
                <a:spcPct val="115000"/>
              </a:lnSpc>
              <a:spcBef>
                <a:spcPts val="0"/>
              </a:spcBef>
              <a:spcAft>
                <a:spcPts val="0"/>
              </a:spcAft>
              <a:buSzPts val="2480"/>
              <a:buFont typeface="Arial"/>
              <a:buChar char="●"/>
            </a:pPr>
            <a:r>
              <a:rPr lang="en" sz="1900"/>
              <a:t>Franchise Disclosure Document (FDD)</a:t>
            </a:r>
            <a:endParaRPr sz="1900"/>
          </a:p>
          <a:p>
            <a:pPr indent="-293687" lvl="1" marL="688975" rtl="0" algn="l">
              <a:lnSpc>
                <a:spcPct val="115000"/>
              </a:lnSpc>
              <a:spcBef>
                <a:spcPts val="480"/>
              </a:spcBef>
              <a:spcAft>
                <a:spcPts val="0"/>
              </a:spcAft>
              <a:buClr>
                <a:srgbClr val="996600"/>
              </a:buClr>
              <a:buSzPts val="2020"/>
              <a:buChar char="○"/>
            </a:pPr>
            <a:r>
              <a:rPr lang="en" sz="1500"/>
              <a:t>Is divided into 24 items that provide different segments of information for prospective franchisees.</a:t>
            </a:r>
            <a:endParaRPr sz="1500"/>
          </a:p>
          <a:p>
            <a:pPr indent="-293687" lvl="1" marL="688975" rtl="0" algn="l">
              <a:lnSpc>
                <a:spcPct val="115000"/>
              </a:lnSpc>
              <a:spcBef>
                <a:spcPts val="480"/>
              </a:spcBef>
              <a:spcAft>
                <a:spcPts val="0"/>
              </a:spcAft>
              <a:buClr>
                <a:srgbClr val="996600"/>
              </a:buClr>
              <a:buSzPts val="2020"/>
              <a:buChar char="○"/>
            </a:pPr>
            <a:r>
              <a:rPr lang="en" sz="1500"/>
              <a:t>Was developed to provide guidance in complying with the Franchise Disclosure Rule that requires franchisors to make full presale </a:t>
            </a:r>
            <a:br>
              <a:rPr lang="en" sz="1500"/>
            </a:br>
            <a:r>
              <a:rPr lang="en" sz="1500"/>
              <a:t>disclosure about their franchises.</a:t>
            </a:r>
            <a:endParaRPr sz="1500"/>
          </a:p>
        </p:txBody>
      </p:sp>
      <p:pic>
        <p:nvPicPr>
          <p:cNvPr descr="PE03726_" id="291" name="Google Shape;291;p24"/>
          <p:cNvPicPr preferRelativeResize="0"/>
          <p:nvPr/>
        </p:nvPicPr>
        <p:blipFill rotWithShape="1">
          <a:blip r:embed="rId3">
            <a:alphaModFix/>
          </a:blip>
          <a:srcRect b="0" l="0" r="0" t="0"/>
          <a:stretch/>
        </p:blipFill>
        <p:spPr>
          <a:xfrm>
            <a:off x="6294925" y="2655359"/>
            <a:ext cx="1995692" cy="231576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25"/>
          <p:cNvPicPr preferRelativeResize="0"/>
          <p:nvPr/>
        </p:nvPicPr>
        <p:blipFill rotWithShape="1">
          <a:blip r:embed="rId3">
            <a:alphaModFix/>
          </a:blip>
          <a:srcRect b="0" l="0" r="0" t="0"/>
          <a:stretch/>
        </p:blipFill>
        <p:spPr>
          <a:xfrm>
            <a:off x="514763" y="0"/>
            <a:ext cx="8114474" cy="5143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6"/>
          <p:cNvSpPr txBox="1"/>
          <p:nvPr>
            <p:ph idx="12" type="sldNum"/>
          </p:nvPr>
        </p:nvSpPr>
        <p:spPr>
          <a:xfrm>
            <a:off x="8472458" y="3497413"/>
            <a:ext cx="548700" cy="295200"/>
          </a:xfrm>
          <a:prstGeom prst="rect">
            <a:avLst/>
          </a:prstGeom>
          <a:noFill/>
          <a:ln>
            <a:noFill/>
          </a:ln>
        </p:spPr>
        <p:txBody>
          <a:bodyPr anchorCtr="0" anchor="b" bIns="45700" lIns="0" spcFirstLastPara="1" rIns="0" wrap="square" tIns="45700">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03" name="Google Shape;303;p26"/>
          <p:cNvSpPr txBox="1"/>
          <p:nvPr>
            <p:ph type="title"/>
          </p:nvPr>
        </p:nvSpPr>
        <p:spPr>
          <a:xfrm>
            <a:off x="295275" y="405117"/>
            <a:ext cx="8534400" cy="342900"/>
          </a:xfrm>
          <a:prstGeom prst="rect">
            <a:avLst/>
          </a:prstGeom>
          <a:blipFill rotWithShape="1">
            <a:blip r:embed="rId3">
              <a:alphaModFix/>
            </a:blip>
            <a:stretch>
              <a:fillRect b="0" l="0" r="0" t="0"/>
            </a:stretch>
          </a:blipFill>
          <a:ln>
            <a:noFill/>
          </a:ln>
        </p:spPr>
        <p:txBody>
          <a:bodyPr anchorCtr="0" anchor="ctr" bIns="0" lIns="0" spcFirstLastPara="1" rIns="0" wrap="square" tIns="0">
            <a:noAutofit/>
          </a:bodyPr>
          <a:lstStyle/>
          <a:p>
            <a:pPr indent="-1485900" lvl="0" marL="1654175" rtl="0" algn="l">
              <a:lnSpc>
                <a:spcPct val="100000"/>
              </a:lnSpc>
              <a:spcBef>
                <a:spcPts val="0"/>
              </a:spcBef>
              <a:spcAft>
                <a:spcPts val="0"/>
              </a:spcAft>
              <a:buSzPts val="2800"/>
              <a:buNone/>
            </a:pPr>
            <a:r>
              <a:rPr baseline="30000" i="1" lang="en" sz="2000">
                <a:solidFill>
                  <a:schemeClr val="lt1"/>
                </a:solidFill>
                <a:latin typeface="Arial"/>
                <a:ea typeface="Arial"/>
                <a:cs typeface="Arial"/>
                <a:sym typeface="Arial"/>
              </a:rPr>
              <a:t>Table</a:t>
            </a:r>
            <a:r>
              <a:rPr baseline="30000" i="1" lang="en" sz="2400">
                <a:solidFill>
                  <a:schemeClr val="lt1"/>
                </a:solidFill>
                <a:latin typeface="Arial"/>
                <a:ea typeface="Arial"/>
                <a:cs typeface="Arial"/>
                <a:sym typeface="Arial"/>
              </a:rPr>
              <a:t>	</a:t>
            </a:r>
            <a:r>
              <a:rPr lang="en" sz="1600">
                <a:solidFill>
                  <a:schemeClr val="lt1"/>
                </a:solidFill>
              </a:rPr>
              <a:t>7.4</a:t>
            </a:r>
            <a:r>
              <a:rPr lang="en" sz="1800">
                <a:solidFill>
                  <a:schemeClr val="lt1"/>
                </a:solidFill>
              </a:rPr>
              <a:t>	</a:t>
            </a:r>
            <a:r>
              <a:rPr lang="en" sz="1800">
                <a:solidFill>
                  <a:srgbClr val="0099CC"/>
                </a:solidFill>
              </a:rPr>
              <a:t>World Wide Web Franchise Sites </a:t>
            </a:r>
            <a:endParaRPr/>
          </a:p>
        </p:txBody>
      </p:sp>
      <p:sp>
        <p:nvSpPr>
          <p:cNvPr id="304" name="Google Shape;304;p26"/>
          <p:cNvSpPr/>
          <p:nvPr/>
        </p:nvSpPr>
        <p:spPr>
          <a:xfrm>
            <a:off x="2480975" y="1255150"/>
            <a:ext cx="3751200" cy="2847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Arial"/>
                <a:ea typeface="Arial"/>
                <a:cs typeface="Arial"/>
                <a:sym typeface="Arial"/>
              </a:rPr>
              <a:t>Sites for franchising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2000"/>
              <a:buFont typeface="Arial"/>
              <a:buNone/>
            </a:pPr>
            <a:r>
              <a:rPr b="0" i="0" lang="en" sz="2000" u="none" cap="none" strike="noStrike">
                <a:solidFill>
                  <a:schemeClr val="dk1"/>
                </a:solidFill>
                <a:latin typeface="Arial"/>
                <a:ea typeface="Arial"/>
                <a:cs typeface="Arial"/>
                <a:sym typeface="Arial"/>
              </a:rPr>
              <a:t>http://www.betheboss.com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2000"/>
              <a:buFont typeface="Arial"/>
              <a:buNone/>
            </a:pPr>
            <a:r>
              <a:rPr b="0" i="0" lang="en" sz="2000" u="none" cap="none" strike="noStrike">
                <a:solidFill>
                  <a:schemeClr val="dk1"/>
                </a:solidFill>
                <a:latin typeface="Arial"/>
                <a:ea typeface="Arial"/>
                <a:cs typeface="Arial"/>
                <a:sym typeface="Arial"/>
              </a:rPr>
              <a:t>http://franchise1.com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2000"/>
              <a:buFont typeface="Arial"/>
              <a:buNone/>
            </a:pPr>
            <a:r>
              <a:rPr b="0" i="0" lang="en" sz="2000" u="none" cap="none" strike="noStrike">
                <a:solidFill>
                  <a:schemeClr val="dk1"/>
                </a:solidFill>
                <a:latin typeface="Arial"/>
                <a:ea typeface="Arial"/>
                <a:cs typeface="Arial"/>
                <a:sym typeface="Arial"/>
              </a:rPr>
              <a:t>http://www.franchiseworks.com/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2000"/>
              <a:buFont typeface="Arial"/>
              <a:buNone/>
            </a:pPr>
            <a:r>
              <a:rPr b="0" i="0" lang="en" sz="2000" u="none" cap="none" strike="noStrike">
                <a:solidFill>
                  <a:schemeClr val="dk1"/>
                </a:solidFill>
                <a:latin typeface="Arial"/>
                <a:ea typeface="Arial"/>
                <a:cs typeface="Arial"/>
                <a:sym typeface="Arial"/>
              </a:rPr>
              <a:t>http://franchise.org/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7"/>
          <p:cNvSpPr txBox="1"/>
          <p:nvPr>
            <p:ph idx="12" type="sldNum"/>
          </p:nvPr>
        </p:nvSpPr>
        <p:spPr>
          <a:xfrm>
            <a:off x="8472458" y="3497413"/>
            <a:ext cx="548700" cy="295200"/>
          </a:xfrm>
          <a:prstGeom prst="rect">
            <a:avLst/>
          </a:prstGeom>
          <a:noFill/>
          <a:ln>
            <a:noFill/>
          </a:ln>
        </p:spPr>
        <p:txBody>
          <a:bodyPr anchorCtr="0" anchor="b" bIns="45700" lIns="0" spcFirstLastPara="1" rIns="0" wrap="square" tIns="45700">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11" name="Google Shape;311;p27"/>
          <p:cNvSpPr txBox="1"/>
          <p:nvPr>
            <p:ph type="title"/>
          </p:nvPr>
        </p:nvSpPr>
        <p:spPr>
          <a:xfrm>
            <a:off x="295275" y="405117"/>
            <a:ext cx="8534400" cy="342900"/>
          </a:xfrm>
          <a:prstGeom prst="rect">
            <a:avLst/>
          </a:prstGeom>
          <a:blipFill rotWithShape="1">
            <a:blip r:embed="rId3">
              <a:alphaModFix/>
            </a:blip>
            <a:stretch>
              <a:fillRect b="0" l="0" r="0" t="0"/>
            </a:stretch>
          </a:blipFill>
          <a:ln>
            <a:noFill/>
          </a:ln>
        </p:spPr>
        <p:txBody>
          <a:bodyPr anchorCtr="0" anchor="ctr" bIns="0" lIns="0" spcFirstLastPara="1" rIns="0" wrap="square" tIns="0">
            <a:noAutofit/>
          </a:bodyPr>
          <a:lstStyle/>
          <a:p>
            <a:pPr indent="-1485900" lvl="0" marL="1654175" rtl="0" algn="l">
              <a:lnSpc>
                <a:spcPct val="100000"/>
              </a:lnSpc>
              <a:spcBef>
                <a:spcPts val="0"/>
              </a:spcBef>
              <a:spcAft>
                <a:spcPts val="0"/>
              </a:spcAft>
              <a:buSzPts val="2800"/>
              <a:buNone/>
            </a:pPr>
            <a:r>
              <a:rPr baseline="30000" i="1" lang="en" sz="2000">
                <a:solidFill>
                  <a:schemeClr val="lt1"/>
                </a:solidFill>
                <a:latin typeface="Arial"/>
                <a:ea typeface="Arial"/>
                <a:cs typeface="Arial"/>
                <a:sym typeface="Arial"/>
              </a:rPr>
              <a:t>Table</a:t>
            </a:r>
            <a:r>
              <a:rPr baseline="30000" i="1" lang="en" sz="2400">
                <a:solidFill>
                  <a:schemeClr val="lt1"/>
                </a:solidFill>
                <a:latin typeface="Arial"/>
                <a:ea typeface="Arial"/>
                <a:cs typeface="Arial"/>
                <a:sym typeface="Arial"/>
              </a:rPr>
              <a:t>	</a:t>
            </a:r>
            <a:r>
              <a:rPr lang="en" sz="1600">
                <a:solidFill>
                  <a:schemeClr val="lt1"/>
                </a:solidFill>
              </a:rPr>
              <a:t>7.4</a:t>
            </a:r>
            <a:r>
              <a:rPr lang="en" sz="1800">
                <a:solidFill>
                  <a:schemeClr val="lt1"/>
                </a:solidFill>
              </a:rPr>
              <a:t>	</a:t>
            </a:r>
            <a:r>
              <a:rPr lang="en" sz="1800">
                <a:solidFill>
                  <a:srgbClr val="0099CC"/>
                </a:solidFill>
              </a:rPr>
              <a:t>World Wide Web Franchise Sites (cont’d) </a:t>
            </a:r>
            <a:endParaRPr/>
          </a:p>
        </p:txBody>
      </p:sp>
      <p:graphicFrame>
        <p:nvGraphicFramePr>
          <p:cNvPr id="312" name="Google Shape;312;p27"/>
          <p:cNvGraphicFramePr/>
          <p:nvPr/>
        </p:nvGraphicFramePr>
        <p:xfrm>
          <a:off x="457200" y="829866"/>
          <a:ext cx="3000000" cy="3000000"/>
        </p:xfrm>
        <a:graphic>
          <a:graphicData uri="http://schemas.openxmlformats.org/drawingml/2006/table">
            <a:tbl>
              <a:tblPr>
                <a:noFill/>
                <a:tableStyleId>{906576EE-40A5-4167-B78B-1BE7F0CC75BA}</a:tableStyleId>
              </a:tblPr>
              <a:tblGrid>
                <a:gridCol w="3810000"/>
                <a:gridCol w="4419600"/>
              </a:tblGrid>
              <a:tr h="206000">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American Bar Association Forum on Franchising</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www.abanet.org</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6000">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U.S. Small Business Administration</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www.sba.gov</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6000">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Statistics – USA</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www.stat-usa.gov</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6000">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Entrepreneur Magazine</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www.entrepreneur.com/franchises/bestofthebest/index.html</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6000">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Minority Business Entrepreneur Magazine</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www.mbemag.com</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6000">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Franchise Times</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www.franchisetimes.com</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6000">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Franchise Update</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www.franchise-update.com</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6000">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Restaurant Business Magazine</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www.restaurantbiz.com</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6000">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Source Book Publications</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www.worldfranchising.com</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6000">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Federal Trade Commission</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http://www.ftc.gov/bcp/franchise/netfran.shtm </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6000">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Franchise.com</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http://www.franchise.com/</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6000">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World Franchising</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http://www.worldfranchising.com/</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6000">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Franchise Solution</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http://www.franchisesolutions.com/</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6000">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Franchise Opportunities</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http://www.franchiseopportunities.com/</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6000">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Franchise Trade</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http://www.franchisetrade.com/</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6000">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The Franchise Magazine</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http://www.thefranchisemagazine.net/</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6000">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Franchise Info Mall</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http://www.franchiseinfomall.com/</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6000">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Franchise Advantage</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http://www.franchiseadvantage.com</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6000">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US Franchise News</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http://www.usfranchisenews.com/</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8"/>
          <p:cNvSpPr txBox="1"/>
          <p:nvPr>
            <p:ph idx="12" type="sldNum"/>
          </p:nvPr>
        </p:nvSpPr>
        <p:spPr>
          <a:xfrm>
            <a:off x="8472458" y="3497413"/>
            <a:ext cx="548700" cy="295200"/>
          </a:xfrm>
          <a:prstGeom prst="rect">
            <a:avLst/>
          </a:prstGeom>
          <a:noFill/>
          <a:ln>
            <a:noFill/>
          </a:ln>
        </p:spPr>
        <p:txBody>
          <a:bodyPr anchorCtr="0" anchor="b" bIns="45700" lIns="0" spcFirstLastPara="1" rIns="0" wrap="square" tIns="45700">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descr="Slideheader01" id="319" name="Google Shape;319;p28"/>
          <p:cNvSpPr txBox="1"/>
          <p:nvPr>
            <p:ph type="title"/>
          </p:nvPr>
        </p:nvSpPr>
        <p:spPr>
          <a:xfrm>
            <a:off x="311700" y="333769"/>
            <a:ext cx="8520600" cy="661800"/>
          </a:xfrm>
          <a:prstGeom prst="rect">
            <a:avLst/>
          </a:prstGeom>
          <a:solidFill>
            <a:srgbClr val="0099FF"/>
          </a:solidFill>
          <a:ln>
            <a:noFill/>
          </a:ln>
        </p:spPr>
        <p:txBody>
          <a:bodyPr anchorCtr="0" anchor="ctr" bIns="91425" lIns="91425" spcFirstLastPara="1" rIns="91425" wrap="square" tIns="137150">
            <a:spAutoFit/>
          </a:bodyPr>
          <a:lstStyle/>
          <a:p>
            <a:pPr indent="0" lvl="0" marL="514350" rtl="0" algn="l">
              <a:lnSpc>
                <a:spcPct val="100000"/>
              </a:lnSpc>
              <a:spcBef>
                <a:spcPts val="0"/>
              </a:spcBef>
              <a:spcAft>
                <a:spcPts val="0"/>
              </a:spcAft>
              <a:buSzPts val="2800"/>
              <a:buNone/>
            </a:pPr>
            <a:r>
              <a:rPr lang="en"/>
              <a:t>Evaluating Franchising Opportunities</a:t>
            </a:r>
            <a:endParaRPr/>
          </a:p>
        </p:txBody>
      </p:sp>
      <p:grpSp>
        <p:nvGrpSpPr>
          <p:cNvPr id="320" name="Google Shape;320;p28"/>
          <p:cNvGrpSpPr/>
          <p:nvPr/>
        </p:nvGrpSpPr>
        <p:grpSpPr>
          <a:xfrm>
            <a:off x="457200" y="1085850"/>
            <a:ext cx="8140700" cy="3365897"/>
            <a:chOff x="288" y="912"/>
            <a:chExt cx="5128" cy="2827"/>
          </a:xfrm>
        </p:grpSpPr>
        <p:cxnSp>
          <p:nvCxnSpPr>
            <p:cNvPr id="321" name="Google Shape;321;p28"/>
            <p:cNvCxnSpPr>
              <a:stCxn id="322" idx="0"/>
              <a:endCxn id="323" idx="0"/>
            </p:cNvCxnSpPr>
            <p:nvPr/>
          </p:nvCxnSpPr>
          <p:spPr>
            <a:xfrm flipH="1">
              <a:off x="1140" y="912"/>
              <a:ext cx="1800" cy="1800"/>
            </a:xfrm>
            <a:prstGeom prst="straightConnector1">
              <a:avLst/>
            </a:prstGeom>
            <a:noFill/>
            <a:ln cap="flat" cmpd="sng" w="50800">
              <a:solidFill>
                <a:schemeClr val="dk1"/>
              </a:solidFill>
              <a:prstDash val="solid"/>
              <a:round/>
              <a:headEnd len="sm" w="sm" type="none"/>
              <a:tailEnd len="lg" w="lg" type="stealth"/>
            </a:ln>
          </p:spPr>
        </p:cxnSp>
        <p:cxnSp>
          <p:nvCxnSpPr>
            <p:cNvPr id="324" name="Google Shape;324;p28"/>
            <p:cNvCxnSpPr>
              <a:stCxn id="322" idx="4"/>
              <a:endCxn id="325" idx="0"/>
            </p:cNvCxnSpPr>
            <p:nvPr/>
          </p:nvCxnSpPr>
          <p:spPr>
            <a:xfrm>
              <a:off x="2940" y="2112"/>
              <a:ext cx="0" cy="600"/>
            </a:xfrm>
            <a:prstGeom prst="straightConnector1">
              <a:avLst/>
            </a:prstGeom>
            <a:noFill/>
            <a:ln cap="flat" cmpd="sng" w="50800">
              <a:solidFill>
                <a:schemeClr val="dk1"/>
              </a:solidFill>
              <a:prstDash val="solid"/>
              <a:round/>
              <a:headEnd len="sm" w="sm" type="none"/>
              <a:tailEnd len="lg" w="lg" type="stealth"/>
            </a:ln>
          </p:spPr>
        </p:cxnSp>
        <p:cxnSp>
          <p:nvCxnSpPr>
            <p:cNvPr id="326" name="Google Shape;326;p28"/>
            <p:cNvCxnSpPr>
              <a:stCxn id="322" idx="0"/>
              <a:endCxn id="327" idx="0"/>
            </p:cNvCxnSpPr>
            <p:nvPr/>
          </p:nvCxnSpPr>
          <p:spPr>
            <a:xfrm>
              <a:off x="2940" y="912"/>
              <a:ext cx="1800" cy="1800"/>
            </a:xfrm>
            <a:prstGeom prst="straightConnector1">
              <a:avLst/>
            </a:prstGeom>
            <a:noFill/>
            <a:ln cap="flat" cmpd="sng" w="50800">
              <a:solidFill>
                <a:schemeClr val="dk1"/>
              </a:solidFill>
              <a:prstDash val="solid"/>
              <a:round/>
              <a:headEnd len="sm" w="sm" type="none"/>
              <a:tailEnd len="lg" w="lg" type="stealth"/>
            </a:ln>
          </p:spPr>
        </p:cxnSp>
        <p:sp>
          <p:nvSpPr>
            <p:cNvPr descr="Bluegray02" id="327" name="Google Shape;327;p28"/>
            <p:cNvSpPr/>
            <p:nvPr/>
          </p:nvSpPr>
          <p:spPr>
            <a:xfrm>
              <a:off x="3916" y="2839"/>
              <a:ext cx="1500" cy="900"/>
            </a:xfrm>
            <a:prstGeom prst="rect">
              <a:avLst/>
            </a:prstGeom>
            <a:blipFill rotWithShape="1">
              <a:blip r:embed="rId3">
                <a:alphaModFix/>
              </a:blip>
              <a:stretch>
                <a:fillRect b="0" l="0" r="0" t="0"/>
              </a:stretch>
            </a:blipFill>
            <a:ln cap="flat" cmpd="sng" w="9525">
              <a:solidFill>
                <a:schemeClr val="lt2"/>
              </a:solidFill>
              <a:prstDash val="solid"/>
              <a:miter lim="800000"/>
              <a:headEnd len="sm" w="sm" type="none"/>
              <a:tailEnd len="sm" w="sm" type="none"/>
            </a:ln>
            <a:effectLst>
              <a:outerShdw blurRad="63500" rotWithShape="0" algn="tl" dir="2700000" dist="50800">
                <a:srgbClr val="000000">
                  <a:alpha val="40000"/>
                </a:srgbClr>
              </a:outerShdw>
            </a:effectLst>
          </p:spPr>
          <p:txBody>
            <a:bodyPr anchorCtr="1"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Arial"/>
                  <a:ea typeface="Arial"/>
                  <a:cs typeface="Arial"/>
                  <a:sym typeface="Arial"/>
                </a:rPr>
                <a:t>Seeking Professional Help</a:t>
              </a:r>
              <a:endParaRPr b="1" i="0" sz="1600" u="none" cap="none" strike="noStrike">
                <a:solidFill>
                  <a:schemeClr val="dk1"/>
                </a:solidFill>
                <a:latin typeface="Arial"/>
                <a:ea typeface="Arial"/>
                <a:cs typeface="Arial"/>
                <a:sym typeface="Arial"/>
              </a:endParaRPr>
            </a:p>
          </p:txBody>
        </p:sp>
        <p:sp>
          <p:nvSpPr>
            <p:cNvPr descr="Blue04" id="325" name="Google Shape;325;p28"/>
            <p:cNvSpPr/>
            <p:nvPr/>
          </p:nvSpPr>
          <p:spPr>
            <a:xfrm>
              <a:off x="2090" y="2839"/>
              <a:ext cx="1500" cy="900"/>
            </a:xfrm>
            <a:prstGeom prst="rect">
              <a:avLst/>
            </a:prstGeom>
            <a:blipFill rotWithShape="1">
              <a:blip r:embed="rId4">
                <a:alphaModFix/>
              </a:blip>
              <a:stretch>
                <a:fillRect b="0" l="0" r="0" t="0"/>
              </a:stretch>
            </a:blipFill>
            <a:ln cap="flat" cmpd="sng" w="9525">
              <a:solidFill>
                <a:schemeClr val="dk1"/>
              </a:solidFill>
              <a:prstDash val="solid"/>
              <a:miter lim="800000"/>
              <a:headEnd len="sm" w="sm" type="none"/>
              <a:tailEnd len="sm" w="sm" type="none"/>
            </a:ln>
            <a:effectLst>
              <a:outerShdw blurRad="63500" rotWithShape="0" algn="tl" dir="2700000" dist="50800">
                <a:srgbClr val="000000">
                  <a:alpha val="4000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Arial"/>
                  <a:ea typeface="Arial"/>
                  <a:cs typeface="Arial"/>
                  <a:sym typeface="Arial"/>
                </a:rPr>
                <a:t>Investigating the Franchisor</a:t>
              </a:r>
              <a:endParaRPr b="1" i="0" sz="1600" u="none" cap="none" strike="noStrike">
                <a:solidFill>
                  <a:schemeClr val="lt1"/>
                </a:solidFill>
                <a:latin typeface="Arial"/>
                <a:ea typeface="Arial"/>
                <a:cs typeface="Arial"/>
                <a:sym typeface="Arial"/>
              </a:endParaRPr>
            </a:p>
          </p:txBody>
        </p:sp>
        <p:sp>
          <p:nvSpPr>
            <p:cNvPr descr="Blue03" id="323" name="Google Shape;323;p28"/>
            <p:cNvSpPr/>
            <p:nvPr/>
          </p:nvSpPr>
          <p:spPr>
            <a:xfrm>
              <a:off x="288" y="2839"/>
              <a:ext cx="1500" cy="900"/>
            </a:xfrm>
            <a:prstGeom prst="rect">
              <a:avLst/>
            </a:prstGeom>
            <a:blipFill rotWithShape="1">
              <a:blip r:embed="rId5">
                <a:alphaModFix/>
              </a:blip>
              <a:stretch>
                <a:fillRect b="0" l="0" r="0" t="0"/>
              </a:stretch>
            </a:blipFill>
            <a:ln cap="flat" cmpd="sng" w="9525">
              <a:solidFill>
                <a:srgbClr val="C0C0C0"/>
              </a:solidFill>
              <a:prstDash val="solid"/>
              <a:miter lim="800000"/>
              <a:headEnd len="sm" w="sm" type="none"/>
              <a:tailEnd len="sm" w="sm" type="none"/>
            </a:ln>
            <a:effectLst>
              <a:outerShdw blurRad="63500" rotWithShape="0" algn="tl" dir="2700000" dist="50800">
                <a:srgbClr val="000000">
                  <a:alpha val="4000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Arial"/>
                  <a:ea typeface="Arial"/>
                  <a:cs typeface="Arial"/>
                  <a:sym typeface="Arial"/>
                </a:rPr>
                <a:t>Finding Reliable Information</a:t>
              </a:r>
              <a:endParaRPr b="1" i="0" sz="1600" u="none" cap="none" strike="noStrike">
                <a:solidFill>
                  <a:schemeClr val="dk1"/>
                </a:solidFill>
                <a:latin typeface="Arial"/>
                <a:ea typeface="Arial"/>
                <a:cs typeface="Arial"/>
                <a:sym typeface="Arial"/>
              </a:endParaRPr>
            </a:p>
          </p:txBody>
        </p:sp>
        <p:sp>
          <p:nvSpPr>
            <p:cNvPr descr="Blue03" id="322" name="Google Shape;322;p28"/>
            <p:cNvSpPr/>
            <p:nvPr/>
          </p:nvSpPr>
          <p:spPr>
            <a:xfrm>
              <a:off x="1440" y="912"/>
              <a:ext cx="3000" cy="1200"/>
            </a:xfrm>
            <a:prstGeom prst="ellipse">
              <a:avLst/>
            </a:prstGeom>
            <a:blipFill rotWithShape="1">
              <a:blip r:embed="rId5">
                <a:alphaModFix/>
              </a:blip>
              <a:stretch>
                <a:fillRect b="0" l="0" r="0" t="0"/>
              </a:stretch>
            </a:blipFill>
            <a:ln cap="flat" cmpd="sng" w="9525">
              <a:solidFill>
                <a:srgbClr val="C0C0C0"/>
              </a:solidFill>
              <a:prstDash val="solid"/>
              <a:round/>
              <a:headEnd len="sm" w="sm" type="none"/>
              <a:tailEnd len="sm" w="sm" type="none"/>
            </a:ln>
            <a:effectLst>
              <a:outerShdw blurRad="63500" rotWithShape="0" algn="tl" dir="2700000" dist="50800">
                <a:srgbClr val="000000">
                  <a:alpha val="4000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Arial"/>
                  <a:ea typeface="Arial"/>
                  <a:cs typeface="Arial"/>
                  <a:sym typeface="Arial"/>
                </a:rPr>
                <a:t>The Franchise Opportunity Decision</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9"/>
          <p:cNvSpPr txBox="1"/>
          <p:nvPr>
            <p:ph idx="12" type="sldNum"/>
          </p:nvPr>
        </p:nvSpPr>
        <p:spPr>
          <a:xfrm>
            <a:off x="7381875" y="3643313"/>
            <a:ext cx="1295400" cy="128700"/>
          </a:xfrm>
          <a:prstGeom prst="rect">
            <a:avLst/>
          </a:prstGeom>
          <a:noFill/>
          <a:ln>
            <a:noFill/>
          </a:ln>
        </p:spPr>
        <p:txBody>
          <a:bodyPr anchorCtr="0" anchor="b" bIns="45700" lIns="0" spcFirstLastPara="1" rIns="0" wrap="square" tIns="45700">
            <a:normAutofit fontScale="32500" lnSpcReduction="20000"/>
          </a:bodyPr>
          <a:lstStyle/>
          <a:p>
            <a:pPr indent="0" lvl="0" marL="0" rtl="0" algn="r">
              <a:lnSpc>
                <a:spcPct val="100000"/>
              </a:lnSpc>
              <a:spcBef>
                <a:spcPts val="0"/>
              </a:spcBef>
              <a:spcAft>
                <a:spcPts val="0"/>
              </a:spcAft>
              <a:buClr>
                <a:srgbClr val="000000"/>
              </a:buClr>
              <a:buSzPct val="100000"/>
              <a:buFont typeface="Arial"/>
              <a:buNone/>
            </a:pPr>
            <a:r>
              <a:rPr lang="en"/>
              <a:t>7–</a:t>
            </a:r>
            <a:fld id="{00000000-1234-1234-1234-123412341234}" type="slidenum">
              <a:rPr lang="en"/>
              <a:t>‹#›</a:t>
            </a:fld>
            <a:endParaRPr/>
          </a:p>
        </p:txBody>
      </p:sp>
      <p:sp>
        <p:nvSpPr>
          <p:cNvPr descr="Slideheader01" id="334" name="Google Shape;334;p29"/>
          <p:cNvSpPr txBox="1"/>
          <p:nvPr>
            <p:ph type="title"/>
          </p:nvPr>
        </p:nvSpPr>
        <p:spPr>
          <a:xfrm>
            <a:off x="0" y="257175"/>
            <a:ext cx="9136200" cy="661800"/>
          </a:xfrm>
          <a:prstGeom prst="rect">
            <a:avLst/>
          </a:prstGeom>
          <a:solidFill>
            <a:srgbClr val="0099FF"/>
          </a:solidFill>
          <a:ln>
            <a:noFill/>
          </a:ln>
        </p:spPr>
        <p:txBody>
          <a:bodyPr anchorCtr="0" anchor="ctr" bIns="91425" lIns="91425" spcFirstLastPara="1" rIns="91425" wrap="square" tIns="137150">
            <a:spAutoFit/>
          </a:bodyPr>
          <a:lstStyle/>
          <a:p>
            <a:pPr indent="0" lvl="0" marL="514350" rtl="0" algn="l">
              <a:lnSpc>
                <a:spcPct val="100000"/>
              </a:lnSpc>
              <a:spcBef>
                <a:spcPts val="0"/>
              </a:spcBef>
              <a:spcAft>
                <a:spcPts val="0"/>
              </a:spcAft>
              <a:buSzPts val="2800"/>
              <a:buNone/>
            </a:pPr>
            <a:r>
              <a:rPr lang="en" sz="2800"/>
              <a:t>Key Terms and Concepts</a:t>
            </a:r>
            <a:endParaRPr/>
          </a:p>
        </p:txBody>
      </p:sp>
      <p:sp>
        <p:nvSpPr>
          <p:cNvPr id="335" name="Google Shape;335;p29"/>
          <p:cNvSpPr txBox="1"/>
          <p:nvPr>
            <p:ph idx="1" type="body"/>
          </p:nvPr>
        </p:nvSpPr>
        <p:spPr>
          <a:xfrm>
            <a:off x="724225" y="1311725"/>
            <a:ext cx="4038600" cy="2914800"/>
          </a:xfrm>
          <a:prstGeom prst="rect">
            <a:avLst/>
          </a:prstGeom>
          <a:noFill/>
          <a:ln>
            <a:noFill/>
          </a:ln>
        </p:spPr>
        <p:txBody>
          <a:bodyPr anchorCtr="0" anchor="t" bIns="45700" lIns="91425" spcFirstLastPara="1" rIns="91425" wrap="square" tIns="45700">
            <a:normAutofit fontScale="62500" lnSpcReduction="20000"/>
          </a:bodyPr>
          <a:lstStyle/>
          <a:p>
            <a:pPr indent="-151447" lvl="0" marL="231775" rtl="0" algn="l">
              <a:lnSpc>
                <a:spcPct val="115000"/>
              </a:lnSpc>
              <a:spcBef>
                <a:spcPts val="0"/>
              </a:spcBef>
              <a:spcAft>
                <a:spcPts val="0"/>
              </a:spcAft>
              <a:buSzPct val="51666"/>
              <a:buFont typeface="Arial"/>
              <a:buChar char="●"/>
            </a:pPr>
            <a:r>
              <a:rPr lang="en" sz="2400"/>
              <a:t>business broker</a:t>
            </a:r>
            <a:endParaRPr/>
          </a:p>
          <a:p>
            <a:pPr indent="-151447" lvl="0" marL="231775" rtl="0" algn="l">
              <a:lnSpc>
                <a:spcPct val="115000"/>
              </a:lnSpc>
              <a:spcBef>
                <a:spcPts val="480"/>
              </a:spcBef>
              <a:spcAft>
                <a:spcPts val="0"/>
              </a:spcAft>
              <a:buSzPct val="51666"/>
              <a:buFont typeface="Arial"/>
              <a:buChar char="●"/>
            </a:pPr>
            <a:r>
              <a:rPr lang="en" sz="2400"/>
              <a:t>franchise</a:t>
            </a:r>
            <a:endParaRPr/>
          </a:p>
          <a:p>
            <a:pPr indent="-151447" lvl="0" marL="231775" rtl="0" algn="l">
              <a:lnSpc>
                <a:spcPct val="115000"/>
              </a:lnSpc>
              <a:spcBef>
                <a:spcPts val="480"/>
              </a:spcBef>
              <a:spcAft>
                <a:spcPts val="0"/>
              </a:spcAft>
              <a:buSzPct val="51666"/>
              <a:buFont typeface="Arial"/>
              <a:buChar char="●"/>
            </a:pPr>
            <a:r>
              <a:rPr lang="en" sz="2400"/>
              <a:t>franchisee</a:t>
            </a:r>
            <a:endParaRPr/>
          </a:p>
          <a:p>
            <a:pPr indent="-151447" lvl="0" marL="231775" rtl="0" algn="l">
              <a:lnSpc>
                <a:spcPct val="115000"/>
              </a:lnSpc>
              <a:spcBef>
                <a:spcPts val="480"/>
              </a:spcBef>
              <a:spcAft>
                <a:spcPts val="0"/>
              </a:spcAft>
              <a:buSzPct val="51666"/>
              <a:buFont typeface="Arial"/>
              <a:buChar char="●"/>
            </a:pPr>
            <a:r>
              <a:rPr lang="en" sz="2400"/>
              <a:t>franchise fee</a:t>
            </a:r>
            <a:endParaRPr/>
          </a:p>
          <a:p>
            <a:pPr indent="-151447" lvl="0" marL="231775" rtl="0" algn="l">
              <a:lnSpc>
                <a:spcPct val="115000"/>
              </a:lnSpc>
              <a:spcBef>
                <a:spcPts val="480"/>
              </a:spcBef>
              <a:spcAft>
                <a:spcPts val="0"/>
              </a:spcAft>
              <a:buSzPct val="51666"/>
              <a:buFont typeface="Arial"/>
              <a:buChar char="●"/>
            </a:pPr>
            <a:r>
              <a:rPr lang="en" sz="2400"/>
              <a:t>franchisor</a:t>
            </a:r>
            <a:endParaRPr/>
          </a:p>
          <a:p>
            <a:pPr indent="-151447" lvl="0" marL="231775" rtl="0" algn="l">
              <a:lnSpc>
                <a:spcPct val="115000"/>
              </a:lnSpc>
              <a:spcBef>
                <a:spcPts val="480"/>
              </a:spcBef>
              <a:spcAft>
                <a:spcPts val="0"/>
              </a:spcAft>
              <a:buSzPct val="51666"/>
              <a:buFont typeface="Arial"/>
              <a:buChar char="●"/>
            </a:pPr>
            <a:r>
              <a:rPr lang="en" sz="2400"/>
              <a:t>franchisor control</a:t>
            </a:r>
            <a:endParaRPr/>
          </a:p>
          <a:p>
            <a:pPr indent="-151447" lvl="0" marL="231775" rtl="0" algn="l">
              <a:lnSpc>
                <a:spcPct val="115000"/>
              </a:lnSpc>
              <a:spcBef>
                <a:spcPts val="480"/>
              </a:spcBef>
              <a:spcAft>
                <a:spcPts val="0"/>
              </a:spcAft>
              <a:buSzPct val="51666"/>
              <a:buFont typeface="Arial"/>
              <a:buChar char="●"/>
            </a:pPr>
            <a:r>
              <a:rPr lang="en" sz="2400"/>
              <a:t>goodwill</a:t>
            </a:r>
            <a:endParaRPr/>
          </a:p>
          <a:p>
            <a:pPr indent="-151447" lvl="0" marL="231775" rtl="0" algn="l">
              <a:lnSpc>
                <a:spcPct val="115000"/>
              </a:lnSpc>
              <a:spcBef>
                <a:spcPts val="480"/>
              </a:spcBef>
              <a:spcAft>
                <a:spcPts val="0"/>
              </a:spcAft>
              <a:buSzPct val="51666"/>
              <a:buFont typeface="Arial"/>
              <a:buChar char="●"/>
            </a:pPr>
            <a:r>
              <a:rPr lang="en" sz="2400"/>
              <a:t>legal restraint of trade</a:t>
            </a:r>
            <a:endParaRPr/>
          </a:p>
          <a:p>
            <a:pPr indent="-151447" lvl="0" marL="231775" rtl="0" algn="l">
              <a:lnSpc>
                <a:spcPct val="115000"/>
              </a:lnSpc>
              <a:spcBef>
                <a:spcPts val="480"/>
              </a:spcBef>
              <a:spcAft>
                <a:spcPts val="0"/>
              </a:spcAft>
              <a:buSzPct val="51666"/>
              <a:buFont typeface="Arial"/>
              <a:buChar char="●"/>
            </a:pPr>
            <a:r>
              <a:rPr lang="en" sz="2400"/>
              <a:t>new-new approach</a:t>
            </a:r>
            <a:endParaRPr/>
          </a:p>
        </p:txBody>
      </p:sp>
      <p:sp>
        <p:nvSpPr>
          <p:cNvPr id="336" name="Google Shape;336;p29"/>
          <p:cNvSpPr txBox="1"/>
          <p:nvPr>
            <p:ph idx="2" type="body"/>
          </p:nvPr>
        </p:nvSpPr>
        <p:spPr>
          <a:xfrm>
            <a:off x="4837925" y="1065250"/>
            <a:ext cx="4038600" cy="2914800"/>
          </a:xfrm>
          <a:prstGeom prst="rect">
            <a:avLst/>
          </a:prstGeom>
          <a:noFill/>
          <a:ln>
            <a:noFill/>
          </a:ln>
        </p:spPr>
        <p:txBody>
          <a:bodyPr anchorCtr="0" anchor="t" bIns="45700" lIns="91425" spcFirstLastPara="1" rIns="91425" wrap="square" tIns="45700">
            <a:normAutofit fontScale="85000" lnSpcReduction="20000"/>
          </a:bodyPr>
          <a:lstStyle/>
          <a:p>
            <a:pPr indent="-212344" lvl="0" marL="231775" rtl="0" algn="l">
              <a:lnSpc>
                <a:spcPct val="115000"/>
              </a:lnSpc>
              <a:spcBef>
                <a:spcPts val="0"/>
              </a:spcBef>
              <a:spcAft>
                <a:spcPts val="0"/>
              </a:spcAft>
              <a:buSzPct val="85000"/>
              <a:buFont typeface="Arial"/>
              <a:buChar char="●"/>
            </a:pPr>
            <a:r>
              <a:rPr lang="en" sz="2400"/>
              <a:t>new-old approach</a:t>
            </a:r>
            <a:endParaRPr/>
          </a:p>
          <a:p>
            <a:pPr indent="-212344" lvl="0" marL="231775" rtl="0" algn="l">
              <a:lnSpc>
                <a:spcPct val="115000"/>
              </a:lnSpc>
              <a:spcBef>
                <a:spcPts val="480"/>
              </a:spcBef>
              <a:spcAft>
                <a:spcPts val="0"/>
              </a:spcAft>
              <a:buSzPct val="85000"/>
              <a:buFont typeface="Arial"/>
              <a:buChar char="●"/>
            </a:pPr>
            <a:r>
              <a:rPr lang="en" sz="2400"/>
              <a:t>non-compete clause</a:t>
            </a:r>
            <a:endParaRPr/>
          </a:p>
          <a:p>
            <a:pPr indent="-212344" lvl="0" marL="231775" rtl="0" algn="l">
              <a:lnSpc>
                <a:spcPct val="115000"/>
              </a:lnSpc>
              <a:spcBef>
                <a:spcPts val="480"/>
              </a:spcBef>
              <a:spcAft>
                <a:spcPts val="0"/>
              </a:spcAft>
              <a:buSzPct val="85000"/>
              <a:buFont typeface="Arial"/>
              <a:buChar char="●"/>
            </a:pPr>
            <a:r>
              <a:rPr lang="en" sz="2400"/>
              <a:t>profit trend</a:t>
            </a:r>
            <a:endParaRPr/>
          </a:p>
          <a:p>
            <a:pPr indent="-212344" lvl="0" marL="231775" rtl="0" algn="l">
              <a:lnSpc>
                <a:spcPct val="115000"/>
              </a:lnSpc>
              <a:spcBef>
                <a:spcPts val="480"/>
              </a:spcBef>
              <a:spcAft>
                <a:spcPts val="0"/>
              </a:spcAft>
              <a:buSzPct val="85000"/>
              <a:buFont typeface="Arial"/>
              <a:buChar char="●"/>
            </a:pPr>
            <a:r>
              <a:rPr lang="en" sz="2400"/>
              <a:t>risk vs. reward</a:t>
            </a:r>
            <a:endParaRPr/>
          </a:p>
          <a:p>
            <a:pPr indent="-212344" lvl="0" marL="231775" rtl="0" algn="l">
              <a:lnSpc>
                <a:spcPct val="115000"/>
              </a:lnSpc>
              <a:spcBef>
                <a:spcPts val="480"/>
              </a:spcBef>
              <a:spcAft>
                <a:spcPts val="0"/>
              </a:spcAft>
              <a:buSzPct val="85000"/>
              <a:buFont typeface="Arial"/>
              <a:buChar char="●"/>
            </a:pPr>
            <a:r>
              <a:rPr lang="en" sz="2400"/>
              <a:t>Uniform Franchise Offering Circular (UFOC)</a:t>
            </a:r>
            <a:endParaRPr/>
          </a:p>
          <a:p>
            <a:pPr indent="-212344" lvl="0" marL="231775" rtl="0" algn="l">
              <a:lnSpc>
                <a:spcPct val="115000"/>
              </a:lnSpc>
              <a:spcBef>
                <a:spcPts val="480"/>
              </a:spcBef>
              <a:spcAft>
                <a:spcPts val="0"/>
              </a:spcAft>
              <a:buSzPct val="85000"/>
              <a:buFont typeface="Arial"/>
              <a:buChar char="●"/>
            </a:pPr>
            <a:r>
              <a:rPr lang="en" sz="2400"/>
              <a:t>unscrupulous practices</a:t>
            </a:r>
            <a:endParaRPr/>
          </a:p>
          <a:p>
            <a:pPr indent="-212344" lvl="0" marL="231775" rtl="0" algn="l">
              <a:lnSpc>
                <a:spcPct val="115000"/>
              </a:lnSpc>
              <a:spcBef>
                <a:spcPts val="480"/>
              </a:spcBef>
              <a:spcAft>
                <a:spcPts val="0"/>
              </a:spcAft>
              <a:buSzPct val="85000"/>
              <a:buFont typeface="Arial"/>
              <a:buChar char="●"/>
            </a:pPr>
            <a:r>
              <a:rPr lang="en" sz="2400"/>
              <a:t>upside gain and downside loss</a:t>
            </a:r>
            <a:endParaRPr/>
          </a:p>
        </p:txBody>
      </p:sp>
      <p:sp>
        <p:nvSpPr>
          <p:cNvPr id="337" name="Google Shape;337;p29"/>
          <p:cNvSpPr txBox="1"/>
          <p:nvPr/>
        </p:nvSpPr>
        <p:spPr>
          <a:xfrm>
            <a:off x="821125" y="3980050"/>
            <a:ext cx="74133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3"/>
              </a:rPr>
              <a:t>https://www.forbes.com/sites/susanadams/2016/06/22/12-things-to-do-before-you-buy-a-franchise/?sh=21dd74813fe7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POints to be considered before buying a franchise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5">
                                            <p:txEl>
                                              <p:pRg end="0" st="0"/>
                                            </p:txEl>
                                          </p:spTgt>
                                        </p:tgtEl>
                                        <p:attrNameLst>
                                          <p:attrName>style.visibility</p:attrName>
                                        </p:attrNameLst>
                                      </p:cBhvr>
                                      <p:to>
                                        <p:strVal val="visible"/>
                                      </p:to>
                                    </p:set>
                                    <p:animEffect filter="fade" transition="in">
                                      <p:cBhvr>
                                        <p:cTn dur="1000"/>
                                        <p:tgtEl>
                                          <p:spTgt spid="33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5">
                                            <p:txEl>
                                              <p:pRg end="1" st="1"/>
                                            </p:txEl>
                                          </p:spTgt>
                                        </p:tgtEl>
                                        <p:attrNameLst>
                                          <p:attrName>style.visibility</p:attrName>
                                        </p:attrNameLst>
                                      </p:cBhvr>
                                      <p:to>
                                        <p:strVal val="visible"/>
                                      </p:to>
                                    </p:set>
                                    <p:animEffect filter="fade" transition="in">
                                      <p:cBhvr>
                                        <p:cTn dur="1000"/>
                                        <p:tgtEl>
                                          <p:spTgt spid="33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5">
                                            <p:txEl>
                                              <p:pRg end="2" st="2"/>
                                            </p:txEl>
                                          </p:spTgt>
                                        </p:tgtEl>
                                        <p:attrNameLst>
                                          <p:attrName>style.visibility</p:attrName>
                                        </p:attrNameLst>
                                      </p:cBhvr>
                                      <p:to>
                                        <p:strVal val="visible"/>
                                      </p:to>
                                    </p:set>
                                    <p:animEffect filter="fade" transition="in">
                                      <p:cBhvr>
                                        <p:cTn dur="1000"/>
                                        <p:tgtEl>
                                          <p:spTgt spid="33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5">
                                            <p:txEl>
                                              <p:pRg end="3" st="3"/>
                                            </p:txEl>
                                          </p:spTgt>
                                        </p:tgtEl>
                                        <p:attrNameLst>
                                          <p:attrName>style.visibility</p:attrName>
                                        </p:attrNameLst>
                                      </p:cBhvr>
                                      <p:to>
                                        <p:strVal val="visible"/>
                                      </p:to>
                                    </p:set>
                                    <p:animEffect filter="fade" transition="in">
                                      <p:cBhvr>
                                        <p:cTn dur="1000"/>
                                        <p:tgtEl>
                                          <p:spTgt spid="33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5">
                                            <p:txEl>
                                              <p:pRg end="4" st="4"/>
                                            </p:txEl>
                                          </p:spTgt>
                                        </p:tgtEl>
                                        <p:attrNameLst>
                                          <p:attrName>style.visibility</p:attrName>
                                        </p:attrNameLst>
                                      </p:cBhvr>
                                      <p:to>
                                        <p:strVal val="visible"/>
                                      </p:to>
                                    </p:set>
                                    <p:animEffect filter="fade" transition="in">
                                      <p:cBhvr>
                                        <p:cTn dur="1000"/>
                                        <p:tgtEl>
                                          <p:spTgt spid="33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5">
                                            <p:txEl>
                                              <p:pRg end="5" st="5"/>
                                            </p:txEl>
                                          </p:spTgt>
                                        </p:tgtEl>
                                        <p:attrNameLst>
                                          <p:attrName>style.visibility</p:attrName>
                                        </p:attrNameLst>
                                      </p:cBhvr>
                                      <p:to>
                                        <p:strVal val="visible"/>
                                      </p:to>
                                    </p:set>
                                    <p:animEffect filter="fade" transition="in">
                                      <p:cBhvr>
                                        <p:cTn dur="1000"/>
                                        <p:tgtEl>
                                          <p:spTgt spid="33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5">
                                            <p:txEl>
                                              <p:pRg end="6" st="6"/>
                                            </p:txEl>
                                          </p:spTgt>
                                        </p:tgtEl>
                                        <p:attrNameLst>
                                          <p:attrName>style.visibility</p:attrName>
                                        </p:attrNameLst>
                                      </p:cBhvr>
                                      <p:to>
                                        <p:strVal val="visible"/>
                                      </p:to>
                                    </p:set>
                                    <p:animEffect filter="fade" transition="in">
                                      <p:cBhvr>
                                        <p:cTn dur="1000"/>
                                        <p:tgtEl>
                                          <p:spTgt spid="33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5">
                                            <p:txEl>
                                              <p:pRg end="7" st="7"/>
                                            </p:txEl>
                                          </p:spTgt>
                                        </p:tgtEl>
                                        <p:attrNameLst>
                                          <p:attrName>style.visibility</p:attrName>
                                        </p:attrNameLst>
                                      </p:cBhvr>
                                      <p:to>
                                        <p:strVal val="visible"/>
                                      </p:to>
                                    </p:set>
                                    <p:animEffect filter="fade" transition="in">
                                      <p:cBhvr>
                                        <p:cTn dur="1000"/>
                                        <p:tgtEl>
                                          <p:spTgt spid="33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5">
                                            <p:txEl>
                                              <p:pRg end="8" st="8"/>
                                            </p:txEl>
                                          </p:spTgt>
                                        </p:tgtEl>
                                        <p:attrNameLst>
                                          <p:attrName>style.visibility</p:attrName>
                                        </p:attrNameLst>
                                      </p:cBhvr>
                                      <p:to>
                                        <p:strVal val="visible"/>
                                      </p:to>
                                    </p:set>
                                    <p:animEffect filter="fade" transition="in">
                                      <p:cBhvr>
                                        <p:cTn dur="1000"/>
                                        <p:tgtEl>
                                          <p:spTgt spid="335">
                                            <p:txEl>
                                              <p:pRg end="8" st="8"/>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6">
                                            <p:txEl>
                                              <p:pRg end="0" st="0"/>
                                            </p:txEl>
                                          </p:spTgt>
                                        </p:tgtEl>
                                        <p:attrNameLst>
                                          <p:attrName>style.visibility</p:attrName>
                                        </p:attrNameLst>
                                      </p:cBhvr>
                                      <p:to>
                                        <p:strVal val="visible"/>
                                      </p:to>
                                    </p:set>
                                    <p:animEffect filter="fade" transition="in">
                                      <p:cBhvr>
                                        <p:cTn dur="1000"/>
                                        <p:tgtEl>
                                          <p:spTgt spid="336">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36">
                                            <p:txEl>
                                              <p:pRg end="1" st="1"/>
                                            </p:txEl>
                                          </p:spTgt>
                                        </p:tgtEl>
                                        <p:attrNameLst>
                                          <p:attrName>style.visibility</p:attrName>
                                        </p:attrNameLst>
                                      </p:cBhvr>
                                      <p:to>
                                        <p:strVal val="visible"/>
                                      </p:to>
                                    </p:set>
                                    <p:animEffect filter="fade" transition="in">
                                      <p:cBhvr>
                                        <p:cTn dur="1000"/>
                                        <p:tgtEl>
                                          <p:spTgt spid="336">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36">
                                            <p:txEl>
                                              <p:pRg end="2" st="2"/>
                                            </p:txEl>
                                          </p:spTgt>
                                        </p:tgtEl>
                                        <p:attrNameLst>
                                          <p:attrName>style.visibility</p:attrName>
                                        </p:attrNameLst>
                                      </p:cBhvr>
                                      <p:to>
                                        <p:strVal val="visible"/>
                                      </p:to>
                                    </p:set>
                                    <p:animEffect filter="fade" transition="in">
                                      <p:cBhvr>
                                        <p:cTn dur="1000"/>
                                        <p:tgtEl>
                                          <p:spTgt spid="336">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36">
                                            <p:txEl>
                                              <p:pRg end="3" st="3"/>
                                            </p:txEl>
                                          </p:spTgt>
                                        </p:tgtEl>
                                        <p:attrNameLst>
                                          <p:attrName>style.visibility</p:attrName>
                                        </p:attrNameLst>
                                      </p:cBhvr>
                                      <p:to>
                                        <p:strVal val="visible"/>
                                      </p:to>
                                    </p:set>
                                    <p:animEffect filter="fade" transition="in">
                                      <p:cBhvr>
                                        <p:cTn dur="1000"/>
                                        <p:tgtEl>
                                          <p:spTgt spid="336">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36">
                                            <p:txEl>
                                              <p:pRg end="4" st="4"/>
                                            </p:txEl>
                                          </p:spTgt>
                                        </p:tgtEl>
                                        <p:attrNameLst>
                                          <p:attrName>style.visibility</p:attrName>
                                        </p:attrNameLst>
                                      </p:cBhvr>
                                      <p:to>
                                        <p:strVal val="visible"/>
                                      </p:to>
                                    </p:set>
                                    <p:animEffect filter="fade" transition="in">
                                      <p:cBhvr>
                                        <p:cTn dur="1000"/>
                                        <p:tgtEl>
                                          <p:spTgt spid="336">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36">
                                            <p:txEl>
                                              <p:pRg end="5" st="5"/>
                                            </p:txEl>
                                          </p:spTgt>
                                        </p:tgtEl>
                                        <p:attrNameLst>
                                          <p:attrName>style.visibility</p:attrName>
                                        </p:attrNameLst>
                                      </p:cBhvr>
                                      <p:to>
                                        <p:strVal val="visible"/>
                                      </p:to>
                                    </p:set>
                                    <p:animEffect filter="fade" transition="in">
                                      <p:cBhvr>
                                        <p:cTn dur="1000"/>
                                        <p:tgtEl>
                                          <p:spTgt spid="336">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36">
                                            <p:txEl>
                                              <p:pRg end="6" st="6"/>
                                            </p:txEl>
                                          </p:spTgt>
                                        </p:tgtEl>
                                        <p:attrNameLst>
                                          <p:attrName>style.visibility</p:attrName>
                                        </p:attrNameLst>
                                      </p:cBhvr>
                                      <p:to>
                                        <p:strVal val="visible"/>
                                      </p:to>
                                    </p:set>
                                    <p:animEffect filter="fade" transition="in">
                                      <p:cBhvr>
                                        <p:cTn dur="1000"/>
                                        <p:tgtEl>
                                          <p:spTgt spid="33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descr="Mergers and acquisitions explained. Mergers and acquisitions are a multi-disciplinary field. In this video, we will focus on several financial and strategic aspects of mergers and acquisitions, by discussing the reasons for doing an M&amp;A deal, the difference between the sale of assets and the sale of equity, accounting for business combinations, measuring deal success or failure, and examples of goodwill impairment (a possible indicator of a merger or acquisition gone bad). &#10;&#10;⏱️TIMESTAMPS⏱️&#10;00:00 Introduction&#10;00:34 Reasons for mergers and acquisitions&#10;02:50 Difference between the sale of assets and the sale of equity&#10;04:03 Accounting for business combinations&#10;05:20 Definition of goodwill&#10;06:37 Measuring deal success or failure of mergers and acquisitions&#10;07:47 Goodwill impairment examples&#10;12:13 Successful mergers and acquisitions&#10;&#10;There are many different reasons to do an M&amp;A deal. One of the reasons that is very common for technology businesses (from biotech to software) is based on the strengths of the company leadership or the business as a whole. The seller might be great in the early stages of the lifecycle of a business: start-up and prototyping, but lacking on the skills to grow and harvest. The buyer might lack the skills for the early stages, but have strength in the area of scaling up, commercial roll-out and standardization. A deal that benefits both buyer and seller!&#10;&#10;Here are some more reasons for an M&amp;A deal from the perspective of the buyer: access to products, resources or markets (skip the growth stage and buy existing sales and profits), an opportunity to consolidate an industry (combining several smaller players into a bigger player), vertical integration (upstream – moving up the supply chain towards raw materials, or downstream – moving into finished products, distribution and direct customer interaction), or simply to shut down a competitor (if you can’t beat them, buy them!). Here are some reasons for an M&amp;A deal from the perspective of the seller: monetize and retire (accepting an offer that’s too good to refuse, and retire at age 55, 45, 35 or even 25), the desire to start something completely new (due to boredom or changing interests), declining revenues (selling a struggling business), the less virtuous reason of transferring hidden risk to the buyer (which a buyer might detect during a thorough due diligence), or simply lacking the resources to grow the business to its full potential. When a deal is made and announced, the headlines are often dripping with euphoria. The combination of the businesses creates opportunities for unprecedented growth. The buyer expects to realize big revenue and cost synergies. In short, by combining two businesses, 1 plus 1 promises to become 3.&#10;&#10;How can we measure the success or failure of an M&amp;A deal? Let’s discuss four possible outcomes. The best outcome is for the euphoria of the deal announcement to become reality: 1 plus 1 actually turns out to be 3 over time, the whole is bigger than the sum of the former parts. It could be that 1 plus 1 turns out be just 2, no value added or lost from doing the M&amp;A deal. Worse, 1 plus 1 could turn out be 1, the whole is smaller than the sum of the former parts. The worst outcome is a blow-up: the combined business goes bankrupt.&#10;&#10;I hope you enjoyed this discussion of various financial and strategic aspects of #mergersandacquisitions.&#10;&#10;Philip de Vroe (The Finance Storyteller) aims to make strategy, #finance and leadership enjoyable and easier to understand. Learn the business and accounting vocabulary to join the conversation with your CEO at your company. Understand how financial statements work in order to make better investing decisions. Philip delivers #financetraining in various formats: YouTube videos, classroom sessions, webinars, and business simulations. Connect with me through Linked In!" id="78" name="Google Shape;78;p3" title="Mergers and acquisitions explained">
            <a:hlinkClick r:id="rId3"/>
          </p:cNvPr>
          <p:cNvPicPr preferRelativeResize="0"/>
          <p:nvPr/>
        </p:nvPicPr>
        <p:blipFill rotWithShape="1">
          <a:blip r:embed="rId4">
            <a:alphaModFix/>
          </a:blip>
          <a:srcRect b="0" l="0" r="0" t="0"/>
          <a:stretch/>
        </p:blipFill>
        <p:spPr>
          <a:xfrm>
            <a:off x="2065825" y="354725"/>
            <a:ext cx="5494850" cy="4121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0"/>
          <p:cNvSpPr txBox="1"/>
          <p:nvPr>
            <p:ph idx="1" type="body"/>
          </p:nvPr>
        </p:nvSpPr>
        <p:spPr>
          <a:xfrm>
            <a:off x="559875" y="721200"/>
            <a:ext cx="5892300" cy="3918900"/>
          </a:xfrm>
          <a:prstGeom prst="rect">
            <a:avLst/>
          </a:prstGeom>
          <a:noFill/>
          <a:ln>
            <a:noFill/>
          </a:ln>
        </p:spPr>
        <p:txBody>
          <a:bodyPr anchorCtr="0" anchor="t" bIns="45700" lIns="91425" spcFirstLastPara="1" rIns="91425" wrap="square" tIns="45700">
            <a:normAutofit fontScale="77500" lnSpcReduction="20000"/>
          </a:bodyPr>
          <a:lstStyle/>
          <a:p>
            <a:pPr indent="-327830" lvl="0" marL="457200" rtl="0" algn="l">
              <a:lnSpc>
                <a:spcPct val="200000"/>
              </a:lnSpc>
              <a:spcBef>
                <a:spcPts val="560"/>
              </a:spcBef>
              <a:spcAft>
                <a:spcPts val="0"/>
              </a:spcAft>
              <a:buSzPct val="72012"/>
              <a:buChar char="●"/>
            </a:pPr>
            <a:r>
              <a:rPr lang="en"/>
              <a:t>Business Plan</a:t>
            </a:r>
            <a:endParaRPr/>
          </a:p>
          <a:p>
            <a:pPr indent="-327830" lvl="0" marL="457200" rtl="0" algn="l">
              <a:lnSpc>
                <a:spcPct val="200000"/>
              </a:lnSpc>
              <a:spcBef>
                <a:spcPts val="0"/>
              </a:spcBef>
              <a:spcAft>
                <a:spcPts val="0"/>
              </a:spcAft>
              <a:buSzPct val="72012"/>
              <a:buChar char="●"/>
            </a:pPr>
            <a:r>
              <a:rPr lang="en"/>
              <a:t>Marketing plan</a:t>
            </a:r>
            <a:endParaRPr/>
          </a:p>
          <a:p>
            <a:pPr indent="-327830" lvl="0" marL="457200" rtl="0" algn="l">
              <a:lnSpc>
                <a:spcPct val="200000"/>
              </a:lnSpc>
              <a:spcBef>
                <a:spcPts val="0"/>
              </a:spcBef>
              <a:spcAft>
                <a:spcPts val="0"/>
              </a:spcAft>
              <a:buSzPct val="72012"/>
              <a:buChar char="●"/>
            </a:pPr>
            <a:r>
              <a:rPr lang="en"/>
              <a:t>Customer analysis</a:t>
            </a:r>
            <a:endParaRPr/>
          </a:p>
          <a:p>
            <a:pPr indent="-327830" lvl="0" marL="457200" rtl="0" algn="l">
              <a:lnSpc>
                <a:spcPct val="200000"/>
              </a:lnSpc>
              <a:spcBef>
                <a:spcPts val="0"/>
              </a:spcBef>
              <a:spcAft>
                <a:spcPts val="0"/>
              </a:spcAft>
              <a:buSzPct val="72012"/>
              <a:buChar char="●"/>
            </a:pPr>
            <a:r>
              <a:rPr lang="en"/>
              <a:t>Sales analysis</a:t>
            </a:r>
            <a:endParaRPr/>
          </a:p>
          <a:p>
            <a:pPr indent="-327830" lvl="0" marL="457200" rtl="0" algn="l">
              <a:lnSpc>
                <a:spcPct val="200000"/>
              </a:lnSpc>
              <a:spcBef>
                <a:spcPts val="0"/>
              </a:spcBef>
              <a:spcAft>
                <a:spcPts val="0"/>
              </a:spcAft>
              <a:buSzPct val="72012"/>
              <a:buChar char="●"/>
            </a:pPr>
            <a:r>
              <a:rPr lang="en"/>
              <a:t>Competition analysis</a:t>
            </a:r>
            <a:endParaRPr/>
          </a:p>
          <a:p>
            <a:pPr indent="0" lvl="0" marL="457200" rtl="0" algn="l">
              <a:lnSpc>
                <a:spcPct val="115000"/>
              </a:lnSpc>
              <a:spcBef>
                <a:spcPts val="560"/>
              </a:spcBef>
              <a:spcAft>
                <a:spcPts val="0"/>
              </a:spcAft>
              <a:buSzPct val="109677"/>
              <a:buNone/>
            </a:pPr>
            <a:r>
              <a:t/>
            </a:r>
            <a:endParaRPr/>
          </a:p>
          <a:p>
            <a:pPr indent="0" lvl="0" marL="0" rtl="0" algn="l">
              <a:lnSpc>
                <a:spcPct val="115000"/>
              </a:lnSpc>
              <a:spcBef>
                <a:spcPts val="560"/>
              </a:spcBef>
              <a:spcAft>
                <a:spcPts val="0"/>
              </a:spcAft>
              <a:buSzPct val="109677"/>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31"/>
          <p:cNvPicPr preferRelativeResize="0"/>
          <p:nvPr/>
        </p:nvPicPr>
        <p:blipFill rotWithShape="1">
          <a:blip r:embed="rId3">
            <a:alphaModFix/>
          </a:blip>
          <a:srcRect b="0" l="0" r="0" t="0"/>
          <a:stretch/>
        </p:blipFill>
        <p:spPr>
          <a:xfrm>
            <a:off x="152400" y="152400"/>
            <a:ext cx="8839201" cy="4879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32"/>
          <p:cNvPicPr preferRelativeResize="0"/>
          <p:nvPr/>
        </p:nvPicPr>
        <p:blipFill rotWithShape="1">
          <a:blip r:embed="rId3">
            <a:alphaModFix/>
          </a:blip>
          <a:srcRect b="0" l="0" r="0" t="0"/>
          <a:stretch/>
        </p:blipFill>
        <p:spPr>
          <a:xfrm>
            <a:off x="152400" y="152400"/>
            <a:ext cx="6486525" cy="4362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33"/>
          <p:cNvPicPr preferRelativeResize="0"/>
          <p:nvPr/>
        </p:nvPicPr>
        <p:blipFill rotWithShape="1">
          <a:blip r:embed="rId3">
            <a:alphaModFix/>
          </a:blip>
          <a:srcRect b="0" l="0" r="0" t="0"/>
          <a:stretch/>
        </p:blipFill>
        <p:spPr>
          <a:xfrm>
            <a:off x="1602550" y="193500"/>
            <a:ext cx="6238101" cy="4558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34"/>
          <p:cNvPicPr preferRelativeResize="0"/>
          <p:nvPr/>
        </p:nvPicPr>
        <p:blipFill rotWithShape="1">
          <a:blip r:embed="rId3">
            <a:alphaModFix/>
          </a:blip>
          <a:srcRect b="0" l="0" r="0" t="0"/>
          <a:stretch/>
        </p:blipFill>
        <p:spPr>
          <a:xfrm>
            <a:off x="1531800" y="67450"/>
            <a:ext cx="6541800" cy="4903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35"/>
          <p:cNvPicPr preferRelativeResize="0"/>
          <p:nvPr/>
        </p:nvPicPr>
        <p:blipFill rotWithShape="1">
          <a:blip r:embed="rId3">
            <a:alphaModFix/>
          </a:blip>
          <a:srcRect b="0" l="0" r="0" t="0"/>
          <a:stretch/>
        </p:blipFill>
        <p:spPr>
          <a:xfrm>
            <a:off x="832800" y="76200"/>
            <a:ext cx="7508799" cy="49910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36"/>
          <p:cNvPicPr preferRelativeResize="0"/>
          <p:nvPr/>
        </p:nvPicPr>
        <p:blipFill rotWithShape="1">
          <a:blip r:embed="rId3">
            <a:alphaModFix/>
          </a:blip>
          <a:srcRect b="0" l="0" r="0" t="0"/>
          <a:stretch/>
        </p:blipFill>
        <p:spPr>
          <a:xfrm>
            <a:off x="2077450" y="156488"/>
            <a:ext cx="6871025" cy="4830525"/>
          </a:xfrm>
          <a:prstGeom prst="rect">
            <a:avLst/>
          </a:prstGeom>
          <a:noFill/>
          <a:ln>
            <a:noFill/>
          </a:ln>
        </p:spPr>
      </p:pic>
      <p:sp>
        <p:nvSpPr>
          <p:cNvPr id="373" name="Google Shape;373;p36"/>
          <p:cNvSpPr txBox="1"/>
          <p:nvPr/>
        </p:nvSpPr>
        <p:spPr>
          <a:xfrm>
            <a:off x="215950" y="725525"/>
            <a:ext cx="1861500" cy="18777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100"/>
              <a:buFont typeface="Arial"/>
              <a:buNone/>
            </a:pPr>
            <a:r>
              <a:rPr b="1" i="0" lang="en" sz="1100" u="none" cap="none" strike="noStrike">
                <a:solidFill>
                  <a:srgbClr val="202124"/>
                </a:solidFill>
                <a:highlight>
                  <a:srgbClr val="FFFFFF"/>
                </a:highlight>
                <a:latin typeface="Arial"/>
                <a:ea typeface="Arial"/>
                <a:cs typeface="Arial"/>
                <a:sym typeface="Arial"/>
              </a:rPr>
              <a:t>Revenue models</a:t>
            </a:r>
            <a:endParaRPr b="1" i="0" sz="1100" u="none" cap="none" strike="noStrike">
              <a:solidFill>
                <a:srgbClr val="202124"/>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202124"/>
              </a:solidFill>
              <a:highlight>
                <a:srgbClr val="FFFFFF"/>
              </a:highlight>
              <a:latin typeface="Arial"/>
              <a:ea typeface="Arial"/>
              <a:cs typeface="Arial"/>
              <a:sym typeface="Arial"/>
            </a:endParaRPr>
          </a:p>
          <a:p>
            <a:pPr indent="-298450" lvl="0" marL="457200" marR="0" rtl="0" algn="l">
              <a:lnSpc>
                <a:spcPct val="100000"/>
              </a:lnSpc>
              <a:spcBef>
                <a:spcPts val="0"/>
              </a:spcBef>
              <a:spcAft>
                <a:spcPts val="0"/>
              </a:spcAft>
              <a:buClr>
                <a:srgbClr val="202124"/>
              </a:buClr>
              <a:buSzPts val="1100"/>
              <a:buFont typeface="Arial"/>
              <a:buAutoNum type="arabicPeriod"/>
            </a:pPr>
            <a:r>
              <a:rPr b="1" i="0" lang="en" sz="1100" u="none" cap="none" strike="noStrike">
                <a:solidFill>
                  <a:srgbClr val="202124"/>
                </a:solidFill>
                <a:highlight>
                  <a:srgbClr val="FFFFFF"/>
                </a:highlight>
                <a:latin typeface="Arial"/>
                <a:ea typeface="Arial"/>
                <a:cs typeface="Arial"/>
                <a:sym typeface="Arial"/>
              </a:rPr>
              <a:t>Direct sellers, </a:t>
            </a:r>
            <a:endParaRPr b="1" i="0" sz="1100" u="none" cap="none" strike="noStrike">
              <a:solidFill>
                <a:srgbClr val="202124"/>
              </a:solidFill>
              <a:highlight>
                <a:srgbClr val="FFFFFF"/>
              </a:highlight>
              <a:latin typeface="Arial"/>
              <a:ea typeface="Arial"/>
              <a:cs typeface="Arial"/>
              <a:sym typeface="Arial"/>
            </a:endParaRPr>
          </a:p>
          <a:p>
            <a:pPr indent="-298450" lvl="0" marL="457200" marR="0" rtl="0" algn="l">
              <a:lnSpc>
                <a:spcPct val="100000"/>
              </a:lnSpc>
              <a:spcBef>
                <a:spcPts val="0"/>
              </a:spcBef>
              <a:spcAft>
                <a:spcPts val="0"/>
              </a:spcAft>
              <a:buClr>
                <a:srgbClr val="202124"/>
              </a:buClr>
              <a:buSzPts val="1100"/>
              <a:buFont typeface="Arial"/>
              <a:buAutoNum type="arabicPeriod"/>
            </a:pPr>
            <a:r>
              <a:rPr b="1" i="0" lang="en" sz="1100" u="none" cap="none" strike="noStrike">
                <a:solidFill>
                  <a:srgbClr val="202124"/>
                </a:solidFill>
                <a:highlight>
                  <a:srgbClr val="FFFFFF"/>
                </a:highlight>
                <a:latin typeface="Arial"/>
                <a:ea typeface="Arial"/>
                <a:cs typeface="Arial"/>
                <a:sym typeface="Arial"/>
              </a:rPr>
              <a:t>Online intermediaries, </a:t>
            </a:r>
            <a:endParaRPr b="1" i="0" sz="1100" u="none" cap="none" strike="noStrike">
              <a:solidFill>
                <a:srgbClr val="202124"/>
              </a:solidFill>
              <a:highlight>
                <a:srgbClr val="FFFFFF"/>
              </a:highlight>
              <a:latin typeface="Arial"/>
              <a:ea typeface="Arial"/>
              <a:cs typeface="Arial"/>
              <a:sym typeface="Arial"/>
            </a:endParaRPr>
          </a:p>
          <a:p>
            <a:pPr indent="-298450" lvl="0" marL="457200" marR="0" rtl="0" algn="l">
              <a:lnSpc>
                <a:spcPct val="100000"/>
              </a:lnSpc>
              <a:spcBef>
                <a:spcPts val="0"/>
              </a:spcBef>
              <a:spcAft>
                <a:spcPts val="0"/>
              </a:spcAft>
              <a:buClr>
                <a:srgbClr val="202124"/>
              </a:buClr>
              <a:buSzPts val="1100"/>
              <a:buFont typeface="Arial"/>
              <a:buAutoNum type="arabicPeriod"/>
            </a:pPr>
            <a:r>
              <a:rPr b="1" i="0" lang="en" sz="1100" u="none" cap="none" strike="noStrike">
                <a:solidFill>
                  <a:srgbClr val="202124"/>
                </a:solidFill>
                <a:highlight>
                  <a:srgbClr val="FFFFFF"/>
                </a:highlight>
                <a:latin typeface="Arial"/>
                <a:ea typeface="Arial"/>
                <a:cs typeface="Arial"/>
                <a:sym typeface="Arial"/>
              </a:rPr>
              <a:t>Advertising-based</a:t>
            </a:r>
            <a:endParaRPr b="1" i="0" sz="1100" u="none" cap="none" strike="noStrike">
              <a:solidFill>
                <a:srgbClr val="202124"/>
              </a:solidFill>
              <a:highlight>
                <a:srgbClr val="FFFFFF"/>
              </a:highlight>
              <a:latin typeface="Arial"/>
              <a:ea typeface="Arial"/>
              <a:cs typeface="Arial"/>
              <a:sym typeface="Arial"/>
            </a:endParaRPr>
          </a:p>
          <a:p>
            <a:pPr indent="-298450" lvl="0" marL="457200" marR="0" rtl="0" algn="l">
              <a:lnSpc>
                <a:spcPct val="100000"/>
              </a:lnSpc>
              <a:spcBef>
                <a:spcPts val="0"/>
              </a:spcBef>
              <a:spcAft>
                <a:spcPts val="0"/>
              </a:spcAft>
              <a:buClr>
                <a:srgbClr val="202124"/>
              </a:buClr>
              <a:buSzPts val="1100"/>
              <a:buFont typeface="Arial"/>
              <a:buAutoNum type="arabicPeriod"/>
            </a:pPr>
            <a:r>
              <a:rPr b="1" i="0" lang="en" sz="1100" u="none" cap="none" strike="noStrike">
                <a:solidFill>
                  <a:srgbClr val="202124"/>
                </a:solidFill>
                <a:highlight>
                  <a:srgbClr val="FFFFFF"/>
                </a:highlight>
                <a:latin typeface="Arial"/>
                <a:ea typeface="Arial"/>
                <a:cs typeface="Arial"/>
                <a:sym typeface="Arial"/>
              </a:rPr>
              <a:t>community-based and </a:t>
            </a:r>
            <a:endParaRPr b="1" i="0" sz="1100" u="none" cap="none" strike="noStrike">
              <a:solidFill>
                <a:srgbClr val="202124"/>
              </a:solidFill>
              <a:highlight>
                <a:srgbClr val="FFFFFF"/>
              </a:highlight>
              <a:latin typeface="Arial"/>
              <a:ea typeface="Arial"/>
              <a:cs typeface="Arial"/>
              <a:sym typeface="Arial"/>
            </a:endParaRPr>
          </a:p>
          <a:p>
            <a:pPr indent="-298450" lvl="0" marL="457200" marR="0" rtl="0" algn="l">
              <a:lnSpc>
                <a:spcPct val="100000"/>
              </a:lnSpc>
              <a:spcBef>
                <a:spcPts val="0"/>
              </a:spcBef>
              <a:spcAft>
                <a:spcPts val="0"/>
              </a:spcAft>
              <a:buClr>
                <a:srgbClr val="202124"/>
              </a:buClr>
              <a:buSzPts val="1100"/>
              <a:buFont typeface="Arial"/>
              <a:buAutoNum type="arabicPeriod"/>
            </a:pPr>
            <a:r>
              <a:rPr b="1" i="0" lang="en" sz="1100" u="none" cap="none" strike="noStrike">
                <a:solidFill>
                  <a:srgbClr val="202124"/>
                </a:solidFill>
                <a:highlight>
                  <a:srgbClr val="FFFFFF"/>
                </a:highlight>
                <a:latin typeface="Arial"/>
                <a:ea typeface="Arial"/>
                <a:cs typeface="Arial"/>
                <a:sym typeface="Arial"/>
              </a:rPr>
              <a:t>Fee-based</a:t>
            </a:r>
            <a:r>
              <a:rPr b="0" i="0" lang="en" sz="1100" u="none" cap="none" strike="noStrike">
                <a:solidFill>
                  <a:srgbClr val="202124"/>
                </a:solidFill>
                <a:highlight>
                  <a:srgbClr val="FFFFFF"/>
                </a:highlight>
                <a:latin typeface="Arial"/>
                <a:ea typeface="Arial"/>
                <a:cs typeface="Arial"/>
                <a:sym typeface="Arial"/>
              </a:rPr>
              <a:t> - subscription based</a:t>
            </a:r>
            <a:endParaRPr b="0" i="0" sz="1300" u="none" cap="none" strike="noStrike">
              <a:solidFill>
                <a:srgbClr val="000000"/>
              </a:solidFill>
              <a:latin typeface="Arial"/>
              <a:ea typeface="Arial"/>
              <a:cs typeface="Arial"/>
              <a:sym typeface="Arial"/>
            </a:endParaRPr>
          </a:p>
        </p:txBody>
      </p:sp>
      <p:sp>
        <p:nvSpPr>
          <p:cNvPr id="374" name="Google Shape;374;p36"/>
          <p:cNvSpPr txBox="1"/>
          <p:nvPr/>
        </p:nvSpPr>
        <p:spPr>
          <a:xfrm>
            <a:off x="4185650" y="912700"/>
            <a:ext cx="4436400" cy="831300"/>
          </a:xfrm>
          <a:prstGeom prst="rect">
            <a:avLst/>
          </a:prstGeom>
          <a:noFill/>
          <a:ln cap="flat" cmpd="sng" w="19050">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37"/>
          <p:cNvPicPr preferRelativeResize="0"/>
          <p:nvPr/>
        </p:nvPicPr>
        <p:blipFill rotWithShape="1">
          <a:blip r:embed="rId3">
            <a:alphaModFix/>
          </a:blip>
          <a:srcRect b="0" l="0" r="0" t="0"/>
          <a:stretch/>
        </p:blipFill>
        <p:spPr>
          <a:xfrm>
            <a:off x="1102775" y="90225"/>
            <a:ext cx="7625600" cy="4927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38"/>
          <p:cNvPicPr preferRelativeResize="0"/>
          <p:nvPr/>
        </p:nvPicPr>
        <p:blipFill rotWithShape="1">
          <a:blip r:embed="rId3">
            <a:alphaModFix/>
          </a:blip>
          <a:srcRect b="0" l="0" r="0" t="0"/>
          <a:stretch/>
        </p:blipFill>
        <p:spPr>
          <a:xfrm>
            <a:off x="987525" y="110175"/>
            <a:ext cx="6557101" cy="4960975"/>
          </a:xfrm>
          <a:prstGeom prst="rect">
            <a:avLst/>
          </a:prstGeom>
          <a:noFill/>
          <a:ln>
            <a:noFill/>
          </a:ln>
        </p:spPr>
      </p:pic>
      <p:sp>
        <p:nvSpPr>
          <p:cNvPr id="385" name="Google Shape;385;p38"/>
          <p:cNvSpPr txBox="1"/>
          <p:nvPr/>
        </p:nvSpPr>
        <p:spPr>
          <a:xfrm>
            <a:off x="3161725" y="3011800"/>
            <a:ext cx="4100400" cy="400200"/>
          </a:xfrm>
          <a:prstGeom prst="rect">
            <a:avLst/>
          </a:prstGeom>
          <a:noFill/>
          <a:ln cap="flat" cmpd="sng" w="19050">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39"/>
          <p:cNvPicPr preferRelativeResize="0"/>
          <p:nvPr/>
        </p:nvPicPr>
        <p:blipFill rotWithShape="1">
          <a:blip r:embed="rId3">
            <a:alphaModFix/>
          </a:blip>
          <a:srcRect b="0" l="0" r="0" t="0"/>
          <a:stretch/>
        </p:blipFill>
        <p:spPr>
          <a:xfrm>
            <a:off x="979750" y="91125"/>
            <a:ext cx="6473125" cy="4905500"/>
          </a:xfrm>
          <a:prstGeom prst="rect">
            <a:avLst/>
          </a:prstGeom>
          <a:noFill/>
          <a:ln>
            <a:noFill/>
          </a:ln>
        </p:spPr>
      </p:pic>
      <p:sp>
        <p:nvSpPr>
          <p:cNvPr id="391" name="Google Shape;391;p39"/>
          <p:cNvSpPr txBox="1"/>
          <p:nvPr/>
        </p:nvSpPr>
        <p:spPr>
          <a:xfrm>
            <a:off x="2920525" y="1955700"/>
            <a:ext cx="4465500" cy="1477500"/>
          </a:xfrm>
          <a:prstGeom prst="rect">
            <a:avLst/>
          </a:prstGeom>
          <a:noFill/>
          <a:ln cap="flat" cmpd="sng" w="19050">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4"/>
          <p:cNvSpPr txBox="1"/>
          <p:nvPr>
            <p:ph idx="1" type="body"/>
          </p:nvPr>
        </p:nvSpPr>
        <p:spPr>
          <a:xfrm>
            <a:off x="536550" y="1559550"/>
            <a:ext cx="8520600" cy="2024400"/>
          </a:xfrm>
          <a:prstGeom prst="rect">
            <a:avLst/>
          </a:prstGeom>
          <a:noFill/>
          <a:ln>
            <a:noFill/>
          </a:ln>
        </p:spPr>
        <p:txBody>
          <a:bodyPr anchorCtr="0" anchor="t" bIns="91425" lIns="91425" spcFirstLastPara="1" rIns="91425" wrap="square" tIns="91425">
            <a:normAutofit fontScale="62500" lnSpcReduction="10000"/>
          </a:bodyPr>
          <a:lstStyle/>
          <a:p>
            <a:pPr indent="0" lvl="0" marL="0" rtl="0" algn="l">
              <a:lnSpc>
                <a:spcPct val="115000"/>
              </a:lnSpc>
              <a:spcBef>
                <a:spcPts val="0"/>
              </a:spcBef>
              <a:spcAft>
                <a:spcPts val="0"/>
              </a:spcAft>
              <a:buSzPct val="159999"/>
              <a:buNone/>
            </a:pPr>
            <a:r>
              <a:rPr lang="en"/>
              <a:t>On going business</a:t>
            </a:r>
            <a:endParaRPr/>
          </a:p>
          <a:p>
            <a:pPr indent="0" lvl="0" marL="0" rtl="0" algn="l">
              <a:lnSpc>
                <a:spcPct val="115000"/>
              </a:lnSpc>
              <a:spcBef>
                <a:spcPts val="1200"/>
              </a:spcBef>
              <a:spcAft>
                <a:spcPts val="0"/>
              </a:spcAft>
              <a:buSzPct val="159999"/>
              <a:buNone/>
            </a:pPr>
            <a:r>
              <a:rPr lang="en" u="sng">
                <a:solidFill>
                  <a:schemeClr val="hlink"/>
                </a:solidFill>
                <a:hlinkClick r:id="rId3"/>
              </a:rPr>
              <a:t>https://smallbusiness.chron.com/advantages-buying-ongoing-business-80659.html</a:t>
            </a:r>
            <a:endParaRPr/>
          </a:p>
          <a:p>
            <a:pPr indent="0" lvl="0" marL="0" rtl="0" algn="l">
              <a:lnSpc>
                <a:spcPct val="115000"/>
              </a:lnSpc>
              <a:spcBef>
                <a:spcPts val="1200"/>
              </a:spcBef>
              <a:spcAft>
                <a:spcPts val="0"/>
              </a:spcAft>
              <a:buSzPct val="159999"/>
              <a:buNone/>
            </a:pPr>
            <a:r>
              <a:rPr lang="en"/>
              <a:t>Existing business</a:t>
            </a:r>
            <a:endParaRPr/>
          </a:p>
          <a:p>
            <a:pPr indent="0" lvl="0" marL="0" rtl="0" algn="l">
              <a:lnSpc>
                <a:spcPct val="115000"/>
              </a:lnSpc>
              <a:spcBef>
                <a:spcPts val="1200"/>
              </a:spcBef>
              <a:spcAft>
                <a:spcPts val="0"/>
              </a:spcAft>
              <a:buSzPct val="159999"/>
              <a:buNone/>
            </a:pPr>
            <a:r>
              <a:rPr lang="en" u="sng">
                <a:solidFill>
                  <a:schemeClr val="hlink"/>
                </a:solidFill>
                <a:hlinkClick r:id="rId4"/>
              </a:rPr>
              <a:t>https://www.forafinancial.com/blog/small-business/pros-cons-buying-existing-business/</a:t>
            </a:r>
            <a:endParaRPr/>
          </a:p>
          <a:p>
            <a:pPr indent="0" lvl="0" marL="0" rtl="0" algn="l">
              <a:lnSpc>
                <a:spcPct val="115000"/>
              </a:lnSpc>
              <a:spcBef>
                <a:spcPts val="1200"/>
              </a:spcBef>
              <a:spcAft>
                <a:spcPts val="0"/>
              </a:spcAft>
              <a:buSzPct val="159999"/>
              <a:buNone/>
            </a:pPr>
            <a:r>
              <a:rPr lang="en" u="sng">
                <a:solidFill>
                  <a:schemeClr val="hlink"/>
                </a:solidFill>
                <a:hlinkClick r:id="rId5"/>
              </a:rPr>
              <a:t>https://www.slideshare.net/guest81462b/topic-6-starting-a-new-entrepreneurial-venture</a:t>
            </a:r>
            <a:endParaRPr/>
          </a:p>
          <a:p>
            <a:pPr indent="0" lvl="0" marL="0" rtl="0" algn="l">
              <a:lnSpc>
                <a:spcPct val="115000"/>
              </a:lnSpc>
              <a:spcBef>
                <a:spcPts val="1200"/>
              </a:spcBef>
              <a:spcAft>
                <a:spcPts val="1200"/>
              </a:spcAft>
              <a:buSzPct val="159999"/>
              <a:buNone/>
            </a:pPr>
            <a:r>
              <a:rPr lang="en"/>
              <a:t>Case_studies </a:t>
            </a:r>
            <a:r>
              <a:rPr lang="en" u="sng">
                <a:solidFill>
                  <a:schemeClr val="hlink"/>
                </a:solidFill>
                <a:hlinkClick r:id="rId6"/>
              </a:rPr>
              <a:t>https://www.entrepreneurindia.co/case-studies/5/case+study+1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0"/>
          <p:cNvSpPr txBox="1"/>
          <p:nvPr>
            <p:ph type="title"/>
          </p:nvPr>
        </p:nvSpPr>
        <p:spPr>
          <a:xfrm>
            <a:off x="0" y="231812"/>
            <a:ext cx="9144000" cy="661800"/>
          </a:xfrm>
          <a:prstGeom prst="rect">
            <a:avLst/>
          </a:prstGeom>
          <a:solidFill>
            <a:srgbClr val="0099FF"/>
          </a:solidFill>
          <a:ln>
            <a:noFill/>
          </a:ln>
        </p:spPr>
        <p:txBody>
          <a:bodyPr anchorCtr="0" anchor="ctr" bIns="91425" lIns="91425" spcFirstLastPara="1" rIns="91425" wrap="square" tIns="137150">
            <a:spAutoFit/>
          </a:bodyPr>
          <a:lstStyle/>
          <a:p>
            <a:pPr indent="0" lvl="0" marL="0" rtl="0" algn="l">
              <a:lnSpc>
                <a:spcPct val="100000"/>
              </a:lnSpc>
              <a:spcBef>
                <a:spcPts val="0"/>
              </a:spcBef>
              <a:spcAft>
                <a:spcPts val="0"/>
              </a:spcAft>
              <a:buSzPts val="2800"/>
              <a:buNone/>
            </a:pPr>
            <a:r>
              <a:rPr lang="en"/>
              <a:t>Consumer analysis</a:t>
            </a:r>
            <a:endParaRPr/>
          </a:p>
        </p:txBody>
      </p:sp>
      <p:sp>
        <p:nvSpPr>
          <p:cNvPr id="397" name="Google Shape;397;p40"/>
          <p:cNvSpPr txBox="1"/>
          <p:nvPr>
            <p:ph idx="1" type="body"/>
          </p:nvPr>
        </p:nvSpPr>
        <p:spPr>
          <a:xfrm>
            <a:off x="457200" y="914400"/>
            <a:ext cx="7126200" cy="1450800"/>
          </a:xfrm>
          <a:prstGeom prst="rect">
            <a:avLst/>
          </a:prstGeom>
          <a:noFill/>
          <a:ln>
            <a:noFill/>
          </a:ln>
        </p:spPr>
        <p:txBody>
          <a:bodyPr anchorCtr="0" anchor="t" bIns="45700" lIns="91425" spcFirstLastPara="1" rIns="91425" wrap="square" tIns="45700">
            <a:normAutofit fontScale="40000" lnSpcReduction="20000"/>
          </a:bodyPr>
          <a:lstStyle/>
          <a:p>
            <a:pPr indent="0" lvl="0" marL="0" rtl="0" algn="l">
              <a:lnSpc>
                <a:spcPct val="115000"/>
              </a:lnSpc>
              <a:spcBef>
                <a:spcPts val="560"/>
              </a:spcBef>
              <a:spcAft>
                <a:spcPts val="0"/>
              </a:spcAft>
              <a:buSzPct val="212499"/>
              <a:buNone/>
            </a:pPr>
            <a:r>
              <a:rPr lang="en"/>
              <a:t>Segmentation, targeting and positioning</a:t>
            </a:r>
            <a:endParaRPr/>
          </a:p>
          <a:p>
            <a:pPr indent="0" lvl="0" marL="0" rtl="0" algn="l">
              <a:lnSpc>
                <a:spcPct val="115000"/>
              </a:lnSpc>
              <a:spcBef>
                <a:spcPts val="560"/>
              </a:spcBef>
              <a:spcAft>
                <a:spcPts val="0"/>
              </a:spcAft>
              <a:buSzPct val="212499"/>
              <a:buNone/>
            </a:pPr>
            <a:r>
              <a:rPr lang="en" u="sng">
                <a:solidFill>
                  <a:schemeClr val="hlink"/>
                </a:solidFill>
                <a:hlinkClick r:id="rId3"/>
              </a:rPr>
              <a:t>https://www.youtube.com/watch?v=Fij1aBcl_Ts</a:t>
            </a:r>
            <a:endParaRPr/>
          </a:p>
          <a:p>
            <a:pPr indent="0" lvl="0" marL="0" rtl="0" algn="l">
              <a:lnSpc>
                <a:spcPct val="115000"/>
              </a:lnSpc>
              <a:spcBef>
                <a:spcPts val="560"/>
              </a:spcBef>
              <a:spcAft>
                <a:spcPts val="0"/>
              </a:spcAft>
              <a:buSzPct val="212499"/>
              <a:buNone/>
            </a:pPr>
            <a:r>
              <a:t/>
            </a:r>
            <a:endParaRPr/>
          </a:p>
          <a:p>
            <a:pPr indent="0" lvl="0" marL="0" rtl="0" algn="l">
              <a:lnSpc>
                <a:spcPct val="115000"/>
              </a:lnSpc>
              <a:spcBef>
                <a:spcPts val="560"/>
              </a:spcBef>
              <a:spcAft>
                <a:spcPts val="0"/>
              </a:spcAft>
              <a:buSzPct val="212499"/>
              <a:buNone/>
            </a:pPr>
            <a:r>
              <a:rPr lang="en"/>
              <a:t>Marketing - Mix</a:t>
            </a:r>
            <a:endParaRPr/>
          </a:p>
          <a:p>
            <a:pPr indent="0" lvl="0" marL="0" rtl="0" algn="l">
              <a:lnSpc>
                <a:spcPct val="115000"/>
              </a:lnSpc>
              <a:spcBef>
                <a:spcPts val="560"/>
              </a:spcBef>
              <a:spcAft>
                <a:spcPts val="0"/>
              </a:spcAft>
              <a:buSzPct val="212499"/>
              <a:buNone/>
            </a:pPr>
            <a:r>
              <a:rPr lang="en" u="sng">
                <a:solidFill>
                  <a:schemeClr val="hlink"/>
                </a:solidFill>
                <a:hlinkClick r:id="rId4"/>
              </a:rPr>
              <a:t>https://www.youtube.com/watch?v=p6OIJD3EB4Q</a:t>
            </a:r>
            <a:endParaRPr/>
          </a:p>
          <a:p>
            <a:pPr indent="0" lvl="0" marL="0" rtl="0" algn="l">
              <a:lnSpc>
                <a:spcPct val="115000"/>
              </a:lnSpc>
              <a:spcBef>
                <a:spcPts val="560"/>
              </a:spcBef>
              <a:spcAft>
                <a:spcPts val="0"/>
              </a:spcAft>
              <a:buSzPct val="212499"/>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41"/>
          <p:cNvPicPr preferRelativeResize="0"/>
          <p:nvPr/>
        </p:nvPicPr>
        <p:blipFill rotWithShape="1">
          <a:blip r:embed="rId3">
            <a:alphaModFix/>
          </a:blip>
          <a:srcRect b="0" l="0" r="0" t="0"/>
          <a:stretch/>
        </p:blipFill>
        <p:spPr>
          <a:xfrm>
            <a:off x="1230500" y="361950"/>
            <a:ext cx="6212726" cy="47102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42"/>
          <p:cNvPicPr preferRelativeResize="0"/>
          <p:nvPr/>
        </p:nvPicPr>
        <p:blipFill rotWithShape="1">
          <a:blip r:embed="rId3">
            <a:alphaModFix/>
          </a:blip>
          <a:srcRect b="0" l="0" r="0" t="0"/>
          <a:stretch/>
        </p:blipFill>
        <p:spPr>
          <a:xfrm>
            <a:off x="582450" y="37325"/>
            <a:ext cx="6771000" cy="5053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43"/>
          <p:cNvPicPr preferRelativeResize="0"/>
          <p:nvPr/>
        </p:nvPicPr>
        <p:blipFill rotWithShape="1">
          <a:blip r:embed="rId3">
            <a:alphaModFix/>
          </a:blip>
          <a:srcRect b="0" l="0" r="0" t="0"/>
          <a:stretch/>
        </p:blipFill>
        <p:spPr>
          <a:xfrm>
            <a:off x="1017225" y="88075"/>
            <a:ext cx="6620100" cy="49760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44"/>
          <p:cNvPicPr preferRelativeResize="0"/>
          <p:nvPr/>
        </p:nvPicPr>
        <p:blipFill rotWithShape="1">
          <a:blip r:embed="rId3">
            <a:alphaModFix/>
          </a:blip>
          <a:srcRect b="0" l="0" r="0" t="0"/>
          <a:stretch/>
        </p:blipFill>
        <p:spPr>
          <a:xfrm>
            <a:off x="1115650" y="85225"/>
            <a:ext cx="6628300" cy="4987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5"/>
          <p:cNvSpPr txBox="1"/>
          <p:nvPr>
            <p:ph type="title"/>
          </p:nvPr>
        </p:nvSpPr>
        <p:spPr>
          <a:xfrm>
            <a:off x="0" y="231812"/>
            <a:ext cx="9144000" cy="661800"/>
          </a:xfrm>
          <a:prstGeom prst="rect">
            <a:avLst/>
          </a:prstGeom>
          <a:solidFill>
            <a:srgbClr val="0099FF"/>
          </a:solidFill>
          <a:ln>
            <a:noFill/>
          </a:ln>
        </p:spPr>
        <p:txBody>
          <a:bodyPr anchorCtr="0" anchor="ctr" bIns="91425" lIns="91425" spcFirstLastPara="1" rIns="91425" wrap="square" tIns="137150">
            <a:spAutoFit/>
          </a:bodyPr>
          <a:lstStyle/>
          <a:p>
            <a:pPr indent="0" lvl="0" marL="0" rtl="0" algn="l">
              <a:lnSpc>
                <a:spcPct val="100000"/>
              </a:lnSpc>
              <a:spcBef>
                <a:spcPts val="0"/>
              </a:spcBef>
              <a:spcAft>
                <a:spcPts val="0"/>
              </a:spcAft>
              <a:buSzPts val="2800"/>
              <a:buNone/>
            </a:pPr>
            <a:r>
              <a:t/>
            </a:r>
            <a:endParaRPr/>
          </a:p>
        </p:txBody>
      </p:sp>
      <p:sp>
        <p:nvSpPr>
          <p:cNvPr id="423" name="Google Shape;423;p45"/>
          <p:cNvSpPr txBox="1"/>
          <p:nvPr/>
        </p:nvSpPr>
        <p:spPr>
          <a:xfrm>
            <a:off x="372850" y="951600"/>
            <a:ext cx="7904400" cy="4137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chemeClr val="dk1"/>
                </a:solidFill>
                <a:highlight>
                  <a:srgbClr val="F9F9F9"/>
                </a:highlight>
                <a:latin typeface="Roboto"/>
                <a:ea typeface="Roboto"/>
                <a:cs typeface="Roboto"/>
                <a:sym typeface="Roboto"/>
              </a:rPr>
              <a:t>JIO का चौंकाने वाला Business Plan | A Case Study in Hindi | By Dr. Vivek Bindra</a:t>
            </a:r>
            <a:endParaRPr b="0" i="0" sz="1300" u="none" cap="none" strike="noStrike">
              <a:solidFill>
                <a:schemeClr val="dk1"/>
              </a:solidFill>
              <a:highlight>
                <a:srgbClr val="F9F9F9"/>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400"/>
              <a:buFont typeface="Arial"/>
              <a:buNone/>
            </a:pPr>
            <a:r>
              <a:t/>
            </a:r>
            <a:endParaRPr b="0" i="0" sz="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sng" cap="none" strike="noStrike">
                <a:solidFill>
                  <a:schemeClr val="hlink"/>
                </a:solidFill>
                <a:latin typeface="Arial"/>
                <a:ea typeface="Arial"/>
                <a:cs typeface="Arial"/>
                <a:sym typeface="Arial"/>
                <a:hlinkClick r:id="rId3"/>
              </a:rPr>
              <a:t>https://www.youtube.com/watch?v=EdKjmV5JOPo</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15000"/>
              </a:lnSpc>
              <a:spcBef>
                <a:spcPts val="560"/>
              </a:spcBef>
              <a:spcAft>
                <a:spcPts val="0"/>
              </a:spcAft>
              <a:buClr>
                <a:srgbClr val="000000"/>
              </a:buClr>
              <a:buSzPts val="1300"/>
              <a:buFont typeface="Arial"/>
              <a:buNone/>
            </a:pPr>
            <a:r>
              <a:rPr b="0" i="0" lang="en" sz="1300" u="none" cap="none" strike="noStrike">
                <a:solidFill>
                  <a:schemeClr val="dk1"/>
                </a:solidFill>
                <a:highlight>
                  <a:srgbClr val="F9F9F9"/>
                </a:highlight>
                <a:latin typeface="Roboto"/>
                <a:ea typeface="Roboto"/>
                <a:cs typeface="Roboto"/>
                <a:sym typeface="Roboto"/>
              </a:rPr>
              <a:t>Identification of the opportunities:</a:t>
            </a:r>
            <a:endParaRPr b="0" i="0" sz="1300" u="none" cap="none" strike="noStrike">
              <a:solidFill>
                <a:schemeClr val="dk1"/>
              </a:solidFill>
              <a:highlight>
                <a:srgbClr val="F9F9F9"/>
              </a:highlight>
              <a:latin typeface="Roboto"/>
              <a:ea typeface="Roboto"/>
              <a:cs typeface="Roboto"/>
              <a:sym typeface="Roboto"/>
            </a:endParaRPr>
          </a:p>
          <a:p>
            <a:pPr indent="0" lvl="0" marL="0" marR="0" rtl="0" algn="l">
              <a:lnSpc>
                <a:spcPct val="115000"/>
              </a:lnSpc>
              <a:spcBef>
                <a:spcPts val="560"/>
              </a:spcBef>
              <a:spcAft>
                <a:spcPts val="0"/>
              </a:spcAft>
              <a:buClr>
                <a:srgbClr val="000000"/>
              </a:buClr>
              <a:buSzPts val="1300"/>
              <a:buFont typeface="Arial"/>
              <a:buNone/>
            </a:pPr>
            <a:r>
              <a:t/>
            </a:r>
            <a:endParaRPr b="0" i="0" sz="1300" u="none" cap="none" strike="noStrike">
              <a:solidFill>
                <a:schemeClr val="dk1"/>
              </a:solidFill>
              <a:highlight>
                <a:srgbClr val="F9F9F9"/>
              </a:highlight>
              <a:latin typeface="Roboto"/>
              <a:ea typeface="Roboto"/>
              <a:cs typeface="Roboto"/>
              <a:sym typeface="Roboto"/>
            </a:endParaRPr>
          </a:p>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chemeClr val="dk1"/>
                </a:solidFill>
                <a:highlight>
                  <a:srgbClr val="F9F9F9"/>
                </a:highlight>
                <a:latin typeface="Roboto"/>
                <a:ea typeface="Roboto"/>
                <a:cs typeface="Roboto"/>
                <a:sym typeface="Roboto"/>
              </a:rPr>
              <a:t>How Amul beat its competition &amp; made 39,200 Cr during Lockdown? : Business case study</a:t>
            </a:r>
            <a:endParaRPr b="0" i="0" sz="1300" u="none" cap="none" strike="noStrike">
              <a:solidFill>
                <a:schemeClr val="dk1"/>
              </a:solidFill>
              <a:highlight>
                <a:srgbClr val="F9F9F9"/>
              </a:highlight>
              <a:latin typeface="Roboto"/>
              <a:ea typeface="Roboto"/>
              <a:cs typeface="Roboto"/>
              <a:sym typeface="Roboto"/>
            </a:endParaRPr>
          </a:p>
          <a:p>
            <a:pPr indent="0" lvl="0" marL="0" marR="0" rtl="0" algn="l">
              <a:lnSpc>
                <a:spcPct val="115000"/>
              </a:lnSpc>
              <a:spcBef>
                <a:spcPts val="0"/>
              </a:spcBef>
              <a:spcAft>
                <a:spcPts val="0"/>
              </a:spcAft>
              <a:buClr>
                <a:srgbClr val="000000"/>
              </a:buClr>
              <a:buSzPts val="1300"/>
              <a:buFont typeface="Arial"/>
              <a:buNone/>
            </a:pPr>
            <a:r>
              <a:rPr b="0" i="0" lang="en" sz="1300" u="sng" cap="none" strike="noStrike">
                <a:solidFill>
                  <a:schemeClr val="hlink"/>
                </a:solidFill>
                <a:highlight>
                  <a:srgbClr val="F9F9F9"/>
                </a:highlight>
                <a:latin typeface="Roboto"/>
                <a:ea typeface="Roboto"/>
                <a:cs typeface="Roboto"/>
                <a:sym typeface="Roboto"/>
                <a:hlinkClick r:id="rId4"/>
              </a:rPr>
              <a:t>https://www.youtube.com/watch?v=nnwqtZiYMxQ</a:t>
            </a:r>
            <a:endParaRPr b="0" i="0" sz="1300" u="none" cap="none" strike="noStrike">
              <a:solidFill>
                <a:schemeClr val="dk1"/>
              </a:solidFill>
              <a:highlight>
                <a:srgbClr val="F9F9F9"/>
              </a:highlight>
              <a:latin typeface="Roboto"/>
              <a:ea typeface="Roboto"/>
              <a:cs typeface="Roboto"/>
              <a:sym typeface="Roboto"/>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highlight>
                <a:srgbClr val="F9F9F9"/>
              </a:highlight>
              <a:latin typeface="Roboto"/>
              <a:ea typeface="Roboto"/>
              <a:cs typeface="Roboto"/>
              <a:sym typeface="Roboto"/>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highlight>
                <a:srgbClr val="F9F9F9"/>
              </a:highlight>
              <a:latin typeface="Roboto"/>
              <a:ea typeface="Roboto"/>
              <a:cs typeface="Roboto"/>
              <a:sym typeface="Roboto"/>
            </a:endParaRPr>
          </a:p>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chemeClr val="dk1"/>
                </a:solidFill>
                <a:highlight>
                  <a:srgbClr val="F9F9F9"/>
                </a:highlight>
                <a:latin typeface="Roboto"/>
                <a:ea typeface="Roboto"/>
                <a:cs typeface="Roboto"/>
                <a:sym typeface="Roboto"/>
              </a:rPr>
              <a:t>Branding | Marketing | Positioning | Consumer Behaviour Part 2 | Dr Vivek Bindra</a:t>
            </a:r>
            <a:endParaRPr b="0" i="0" sz="1300" u="none" cap="none" strike="noStrike">
              <a:solidFill>
                <a:schemeClr val="dk1"/>
              </a:solidFill>
              <a:highlight>
                <a:srgbClr val="F9F9F9"/>
              </a:highlight>
              <a:latin typeface="Roboto"/>
              <a:ea typeface="Roboto"/>
              <a:cs typeface="Roboto"/>
              <a:sym typeface="Roboto"/>
            </a:endParaRPr>
          </a:p>
          <a:p>
            <a:pPr indent="0" lvl="0" marL="0" marR="0" rtl="0" algn="l">
              <a:lnSpc>
                <a:spcPct val="115000"/>
              </a:lnSpc>
              <a:spcBef>
                <a:spcPts val="560"/>
              </a:spcBef>
              <a:spcAft>
                <a:spcPts val="0"/>
              </a:spcAft>
              <a:buClr>
                <a:srgbClr val="000000"/>
              </a:buClr>
              <a:buSzPts val="1300"/>
              <a:buFont typeface="Arial"/>
              <a:buNone/>
            </a:pPr>
            <a:r>
              <a:rPr b="0" i="0" lang="en" sz="1300" u="none" cap="none" strike="noStrike">
                <a:solidFill>
                  <a:schemeClr val="dk1"/>
                </a:solidFill>
                <a:highlight>
                  <a:srgbClr val="F9F9F9"/>
                </a:highlight>
                <a:uFill>
                  <a:noFill/>
                </a:uFill>
                <a:latin typeface="Roboto"/>
                <a:ea typeface="Roboto"/>
                <a:cs typeface="Roboto"/>
                <a:sym typeface="Roboto"/>
                <a:hlinkClick r:id="rId5">
                  <a:extLst>
                    <a:ext uri="{A12FA001-AC4F-418D-AE19-62706E023703}">
                      <ahyp:hlinkClr val="tx"/>
                    </a:ext>
                  </a:extLst>
                </a:hlinkClick>
              </a:rPr>
              <a:t>https://www.youtube.com/watch?v=iWuYUhSHXHg</a:t>
            </a:r>
            <a:endParaRPr b="0" i="0" sz="1300" u="none" cap="none" strike="noStrike">
              <a:solidFill>
                <a:schemeClr val="dk1"/>
              </a:solidFill>
              <a:highlight>
                <a:srgbClr val="F9F9F9"/>
              </a:highlight>
              <a:latin typeface="Roboto"/>
              <a:ea typeface="Roboto"/>
              <a:cs typeface="Roboto"/>
              <a:sym typeface="Roboto"/>
            </a:endParaRPr>
          </a:p>
          <a:p>
            <a:pPr indent="0" lvl="0" marL="0" marR="0" rtl="0" algn="l">
              <a:lnSpc>
                <a:spcPct val="115000"/>
              </a:lnSpc>
              <a:spcBef>
                <a:spcPts val="560"/>
              </a:spcBef>
              <a:spcAft>
                <a:spcPts val="0"/>
              </a:spcAft>
              <a:buClr>
                <a:srgbClr val="000000"/>
              </a:buClr>
              <a:buSzPts val="1300"/>
              <a:buFont typeface="Arial"/>
              <a:buNone/>
            </a:pPr>
            <a:r>
              <a:t/>
            </a:r>
            <a:endParaRPr b="0" i="0" sz="1300" u="none" cap="none" strike="noStrike">
              <a:solidFill>
                <a:schemeClr val="dk1"/>
              </a:solidFill>
              <a:highlight>
                <a:srgbClr val="F9F9F9"/>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highlight>
                <a:srgbClr val="F9F9F9"/>
              </a:highlight>
              <a:latin typeface="Roboto"/>
              <a:ea typeface="Roboto"/>
              <a:cs typeface="Roboto"/>
              <a:sym typeface="Roboto"/>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highlight>
                <a:srgbClr val="F9F9F9"/>
              </a:highlight>
              <a:latin typeface="Roboto"/>
              <a:ea typeface="Roboto"/>
              <a:cs typeface="Roboto"/>
              <a:sym typeface="Roboto"/>
            </a:endParaRPr>
          </a:p>
          <a:p>
            <a:pPr indent="0" lvl="0" marL="0" marR="0" rtl="0" algn="l">
              <a:lnSpc>
                <a:spcPct val="115000"/>
              </a:lnSpc>
              <a:spcBef>
                <a:spcPts val="560"/>
              </a:spcBef>
              <a:spcAft>
                <a:spcPts val="0"/>
              </a:spcAft>
              <a:buClr>
                <a:schemeClr val="dk1"/>
              </a:buClr>
              <a:buSzPts val="1100"/>
              <a:buFont typeface="Arial"/>
              <a:buNone/>
            </a:pPr>
            <a:r>
              <a:t/>
            </a:r>
            <a:endParaRPr b="0" i="0" sz="1300" u="none" cap="none" strike="noStrike">
              <a:solidFill>
                <a:schemeClr val="dk1"/>
              </a:solidFill>
              <a:highlight>
                <a:srgbClr val="F9F9F9"/>
              </a:highlight>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6"/>
          <p:cNvSpPr txBox="1"/>
          <p:nvPr/>
        </p:nvSpPr>
        <p:spPr>
          <a:xfrm>
            <a:off x="999600" y="730500"/>
            <a:ext cx="73719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000000"/>
                </a:solidFill>
                <a:latin typeface="Arial"/>
                <a:ea typeface="Arial"/>
                <a:cs typeface="Arial"/>
                <a:sym typeface="Arial"/>
              </a:rPr>
              <a:t>Case-Studies from entrepreneurindia.co</a:t>
            </a:r>
            <a:endParaRPr b="0" i="0" sz="2300" u="none" cap="none" strike="noStrike">
              <a:solidFill>
                <a:srgbClr val="000000"/>
              </a:solidFill>
              <a:latin typeface="Arial"/>
              <a:ea typeface="Arial"/>
              <a:cs typeface="Arial"/>
              <a:sym typeface="Arial"/>
            </a:endParaRPr>
          </a:p>
        </p:txBody>
      </p:sp>
      <p:sp>
        <p:nvSpPr>
          <p:cNvPr id="429" name="Google Shape;429;p46"/>
          <p:cNvSpPr txBox="1"/>
          <p:nvPr/>
        </p:nvSpPr>
        <p:spPr>
          <a:xfrm>
            <a:off x="783000" y="1530150"/>
            <a:ext cx="8067600" cy="1908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AutoNum type="arabicPeriod"/>
            </a:pPr>
            <a:r>
              <a:rPr b="0" i="0" lang="en" sz="1400" u="sng" cap="none" strike="noStrike">
                <a:solidFill>
                  <a:schemeClr val="hlink"/>
                </a:solidFill>
                <a:latin typeface="Arial"/>
                <a:ea typeface="Arial"/>
                <a:cs typeface="Arial"/>
                <a:sym typeface="Arial"/>
                <a:hlinkClick r:id="rId3"/>
              </a:rPr>
              <a:t>https://drive.google.com/file/d/1yyeH87lsZ-o4IeUTcW2lnJP7xmv1V2gL/view?usp=sharing</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sng" cap="none" strike="noStrike">
                <a:solidFill>
                  <a:schemeClr val="hlink"/>
                </a:solidFill>
                <a:latin typeface="Arial"/>
                <a:ea typeface="Arial"/>
                <a:cs typeface="Arial"/>
                <a:sym typeface="Arial"/>
                <a:hlinkClick r:id="rId4"/>
              </a:rPr>
              <a:t>https://drive.google.com/file/d/1z2JW7EeuUaOn4b67Q_nWQMzXPaUOjAbd/view?usp=sharing</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sng" cap="none" strike="noStrike">
                <a:solidFill>
                  <a:schemeClr val="hlink"/>
                </a:solidFill>
                <a:latin typeface="Arial"/>
                <a:ea typeface="Arial"/>
                <a:cs typeface="Arial"/>
                <a:sym typeface="Arial"/>
                <a:hlinkClick r:id="rId5"/>
              </a:rPr>
              <a:t>https://drive.google.com/file/d/1LExnKFRJWl7Y449k-9iQON5s48rNdv1G/view?usp=sharing</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sng" cap="none" strike="noStrike">
                <a:solidFill>
                  <a:schemeClr val="hlink"/>
                </a:solidFill>
                <a:latin typeface="Arial"/>
                <a:ea typeface="Arial"/>
                <a:cs typeface="Arial"/>
                <a:sym typeface="Arial"/>
                <a:hlinkClick r:id="rId6"/>
              </a:rPr>
              <a:t>https://drive.google.com/file/d/1_aOyJhIvR5qSJ5QArPIGfGGlNNm6FAZ2/view?usp=sharing</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sng" cap="none" strike="noStrike">
                <a:solidFill>
                  <a:schemeClr val="hlink"/>
                </a:solidFill>
                <a:latin typeface="Arial"/>
                <a:ea typeface="Arial"/>
                <a:cs typeface="Arial"/>
                <a:sym typeface="Arial"/>
                <a:hlinkClick r:id="rId7"/>
              </a:rPr>
              <a:t>https://drive.google.com/file/d/1nWJjiihOHOeQL9rLDZjRxqsdwRoNLSIZ/view?usp=sharing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435" name="Google Shape;435;p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36" name="Google Shape;436;p47"/>
          <p:cNvPicPr preferRelativeResize="0"/>
          <p:nvPr/>
        </p:nvPicPr>
        <p:blipFill rotWithShape="1">
          <a:blip r:embed="rId3">
            <a:alphaModFix/>
          </a:blip>
          <a:srcRect b="0" l="0" r="0" t="0"/>
          <a:stretch/>
        </p:blipFill>
        <p:spPr>
          <a:xfrm>
            <a:off x="110801" y="0"/>
            <a:ext cx="8922397" cy="51434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8"/>
          <p:cNvSpPr txBox="1"/>
          <p:nvPr>
            <p:ph type="title"/>
          </p:nvPr>
        </p:nvSpPr>
        <p:spPr>
          <a:xfrm>
            <a:off x="311700" y="125575"/>
            <a:ext cx="8520600" cy="304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Competition analysis</a:t>
            </a:r>
            <a:endParaRPr/>
          </a:p>
          <a:p>
            <a:pPr indent="0" lvl="0" marL="0" rtl="0" algn="l">
              <a:lnSpc>
                <a:spcPct val="100000"/>
              </a:lnSpc>
              <a:spcBef>
                <a:spcPts val="0"/>
              </a:spcBef>
              <a:spcAft>
                <a:spcPts val="0"/>
              </a:spcAft>
              <a:buSzPct val="111111"/>
              <a:buNone/>
            </a:pPr>
            <a:r>
              <a:t/>
            </a:r>
            <a:endParaRPr/>
          </a:p>
        </p:txBody>
      </p:sp>
      <p:pic>
        <p:nvPicPr>
          <p:cNvPr id="442" name="Google Shape;442;p48"/>
          <p:cNvPicPr preferRelativeResize="0"/>
          <p:nvPr/>
        </p:nvPicPr>
        <p:blipFill rotWithShape="1">
          <a:blip r:embed="rId3">
            <a:alphaModFix/>
          </a:blip>
          <a:srcRect b="0" l="0" r="0" t="0"/>
          <a:stretch/>
        </p:blipFill>
        <p:spPr>
          <a:xfrm>
            <a:off x="803675" y="766375"/>
            <a:ext cx="7831801" cy="40906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9"/>
          <p:cNvSpPr txBox="1"/>
          <p:nvPr>
            <p:ph idx="4294967295" type="title"/>
          </p:nvPr>
        </p:nvSpPr>
        <p:spPr>
          <a:xfrm>
            <a:off x="384175" y="17860"/>
            <a:ext cx="8382000" cy="854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rgbClr val="FF0000"/>
              </a:buClr>
              <a:buSzPct val="157142"/>
              <a:buFont typeface="Calibri"/>
              <a:buNone/>
            </a:pPr>
            <a:r>
              <a:rPr lang="en">
                <a:solidFill>
                  <a:srgbClr val="FF0000"/>
                </a:solidFill>
              </a:rPr>
              <a:t>Competitive Environment Analysis</a:t>
            </a:r>
            <a:br>
              <a:rPr lang="en">
                <a:solidFill>
                  <a:srgbClr val="FF0000"/>
                </a:solidFill>
              </a:rPr>
            </a:br>
            <a:r>
              <a:rPr lang="en" sz="3200">
                <a:solidFill>
                  <a:srgbClr val="FF0000"/>
                </a:solidFill>
              </a:rPr>
              <a:t>Porter’s five forces</a:t>
            </a:r>
            <a:endParaRPr>
              <a:solidFill>
                <a:srgbClr val="FF0000"/>
              </a:solidFill>
            </a:endParaRPr>
          </a:p>
        </p:txBody>
      </p:sp>
      <p:pic>
        <p:nvPicPr>
          <p:cNvPr id="448" name="Google Shape;448;p49"/>
          <p:cNvPicPr preferRelativeResize="0"/>
          <p:nvPr/>
        </p:nvPicPr>
        <p:blipFill rotWithShape="1">
          <a:blip r:embed="rId3">
            <a:alphaModFix/>
          </a:blip>
          <a:srcRect b="0" l="0" r="0" t="0"/>
          <a:stretch/>
        </p:blipFill>
        <p:spPr>
          <a:xfrm>
            <a:off x="865188" y="862013"/>
            <a:ext cx="5560218" cy="3419475"/>
          </a:xfrm>
          <a:prstGeom prst="rect">
            <a:avLst/>
          </a:prstGeom>
          <a:noFill/>
          <a:ln>
            <a:noFill/>
          </a:ln>
        </p:spPr>
      </p:pic>
      <p:sp>
        <p:nvSpPr>
          <p:cNvPr id="449" name="Google Shape;449;p49"/>
          <p:cNvSpPr/>
          <p:nvPr/>
        </p:nvSpPr>
        <p:spPr>
          <a:xfrm>
            <a:off x="293688" y="4514850"/>
            <a:ext cx="8534400" cy="25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chemeClr val="dk1"/>
                </a:solidFill>
                <a:latin typeface="Arial"/>
                <a:ea typeface="Arial"/>
                <a:cs typeface="Arial"/>
                <a:sym typeface="Arial"/>
              </a:rPr>
              <a:t>Source</a:t>
            </a:r>
            <a:r>
              <a:rPr b="0" i="0" lang="en" sz="800" u="none" cap="none" strike="noStrike">
                <a:solidFill>
                  <a:schemeClr val="dk1"/>
                </a:solidFill>
                <a:latin typeface="Arial"/>
                <a:ea typeface="Arial"/>
                <a:cs typeface="Arial"/>
                <a:sym typeface="Arial"/>
              </a:rPr>
              <a:t>: adapted with the permission of The Free Press, a Division of Simon &amp; Schuster, Inc., from COMPETITIVE STRATEGY: Techniques for Analyzing Industries and Competitors</a:t>
            </a:r>
            <a:br>
              <a:rPr b="0" i="0" lang="en" sz="800" u="none" cap="none" strike="noStrike">
                <a:solidFill>
                  <a:schemeClr val="dk1"/>
                </a:solidFill>
                <a:latin typeface="Arial"/>
                <a:ea typeface="Arial"/>
                <a:cs typeface="Arial"/>
                <a:sym typeface="Arial"/>
              </a:rPr>
            </a:br>
            <a:r>
              <a:rPr b="0" i="0" lang="en" sz="800" u="none" cap="none" strike="noStrike">
                <a:solidFill>
                  <a:schemeClr val="dk1"/>
                </a:solidFill>
                <a:latin typeface="Arial"/>
                <a:ea typeface="Arial"/>
                <a:cs typeface="Arial"/>
                <a:sym typeface="Arial"/>
              </a:rPr>
              <a:t>by Michael E. Porter. Copyright © 1980, 1998 by The Free Press.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5"/>
          <p:cNvSpPr txBox="1"/>
          <p:nvPr>
            <p:ph idx="12" type="sldNum"/>
          </p:nvPr>
        </p:nvSpPr>
        <p:spPr>
          <a:xfrm>
            <a:off x="8472458" y="3497413"/>
            <a:ext cx="548700" cy="295200"/>
          </a:xfrm>
          <a:prstGeom prst="rect">
            <a:avLst/>
          </a:prstGeom>
          <a:noFill/>
          <a:ln>
            <a:noFill/>
          </a:ln>
        </p:spPr>
        <p:txBody>
          <a:bodyPr anchorCtr="0" anchor="b" bIns="45700" lIns="0" spcFirstLastPara="1" rIns="0" wrap="square" tIns="45700">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descr="Slideheader01" id="90" name="Google Shape;90;p5"/>
          <p:cNvSpPr txBox="1"/>
          <p:nvPr>
            <p:ph type="title"/>
          </p:nvPr>
        </p:nvSpPr>
        <p:spPr>
          <a:xfrm>
            <a:off x="11113" y="135731"/>
            <a:ext cx="9125100" cy="1092900"/>
          </a:xfrm>
          <a:prstGeom prst="rect">
            <a:avLst/>
          </a:prstGeom>
          <a:solidFill>
            <a:srgbClr val="0099FF"/>
          </a:solidFill>
          <a:ln>
            <a:noFill/>
          </a:ln>
        </p:spPr>
        <p:txBody>
          <a:bodyPr anchorCtr="0" anchor="ctr" bIns="91425" lIns="91425" spcFirstLastPara="1" rIns="91425" wrap="square" tIns="137150">
            <a:spAutoFit/>
          </a:bodyPr>
          <a:lstStyle/>
          <a:p>
            <a:pPr indent="0" lvl="0" marL="514350" rtl="0" algn="l">
              <a:lnSpc>
                <a:spcPct val="100000"/>
              </a:lnSpc>
              <a:spcBef>
                <a:spcPts val="0"/>
              </a:spcBef>
              <a:spcAft>
                <a:spcPts val="0"/>
              </a:spcAft>
              <a:buSzPts val="2800"/>
              <a:buNone/>
            </a:pPr>
            <a:r>
              <a:rPr lang="en"/>
              <a:t>The Pathways to New Ventures </a:t>
            </a:r>
            <a:br>
              <a:rPr lang="en"/>
            </a:br>
            <a:r>
              <a:rPr lang="en"/>
              <a:t>for Entrepreneurs</a:t>
            </a:r>
            <a:endParaRPr/>
          </a:p>
        </p:txBody>
      </p:sp>
      <p:grpSp>
        <p:nvGrpSpPr>
          <p:cNvPr id="91" name="Google Shape;91;p5"/>
          <p:cNvGrpSpPr/>
          <p:nvPr/>
        </p:nvGrpSpPr>
        <p:grpSpPr>
          <a:xfrm>
            <a:off x="1557338" y="1318022"/>
            <a:ext cx="5969000" cy="3512343"/>
            <a:chOff x="981" y="1107"/>
            <a:chExt cx="3760" cy="2950"/>
          </a:xfrm>
        </p:grpSpPr>
        <p:sp>
          <p:nvSpPr>
            <p:cNvPr descr="Bluegray01" id="92" name="Google Shape;92;p5"/>
            <p:cNvSpPr txBox="1"/>
            <p:nvPr/>
          </p:nvSpPr>
          <p:spPr>
            <a:xfrm>
              <a:off x="3241" y="1108"/>
              <a:ext cx="1500" cy="600"/>
            </a:xfrm>
            <a:prstGeom prst="rect">
              <a:avLst/>
            </a:prstGeom>
            <a:blipFill rotWithShape="1">
              <a:blip r:embed="rId3">
                <a:alphaModFix/>
              </a:blip>
              <a:stretch>
                <a:fillRect b="0" l="0" r="0" t="0"/>
              </a:stretch>
            </a:blipFill>
            <a:ln>
              <a:noFill/>
            </a:ln>
            <a:effectLst>
              <a:outerShdw blurRad="63500" rotWithShape="0" algn="tl" dir="2700000" dist="50800">
                <a:srgbClr val="000000">
                  <a:alpha val="4000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Tahoma"/>
                  <a:ea typeface="Tahoma"/>
                  <a:cs typeface="Tahoma"/>
                  <a:sym typeface="Tahoma"/>
                </a:rPr>
                <a:t>Acquiring an </a:t>
              </a:r>
              <a:br>
                <a:rPr b="0" i="0" lang="en" sz="1800" u="none" cap="none" strike="noStrike">
                  <a:solidFill>
                    <a:schemeClr val="dk1"/>
                  </a:solidFill>
                  <a:latin typeface="Tahoma"/>
                  <a:ea typeface="Tahoma"/>
                  <a:cs typeface="Tahoma"/>
                  <a:sym typeface="Tahoma"/>
                </a:rPr>
              </a:br>
              <a:r>
                <a:rPr b="0" i="0" lang="en" sz="1800" u="none" cap="none" strike="noStrike">
                  <a:solidFill>
                    <a:schemeClr val="dk1"/>
                  </a:solidFill>
                  <a:latin typeface="Tahoma"/>
                  <a:ea typeface="Tahoma"/>
                  <a:cs typeface="Tahoma"/>
                  <a:sym typeface="Tahoma"/>
                </a:rPr>
                <a:t>Existing Venture</a:t>
              </a:r>
              <a:endParaRPr b="0" i="0" sz="1400" u="none" cap="none" strike="noStrike">
                <a:solidFill>
                  <a:srgbClr val="000000"/>
                </a:solidFill>
                <a:latin typeface="Arial"/>
                <a:ea typeface="Arial"/>
                <a:cs typeface="Arial"/>
                <a:sym typeface="Arial"/>
              </a:endParaRPr>
            </a:p>
          </p:txBody>
        </p:sp>
        <p:sp>
          <p:nvSpPr>
            <p:cNvPr descr="Bluegray01" id="93" name="Google Shape;93;p5"/>
            <p:cNvSpPr txBox="1"/>
            <p:nvPr/>
          </p:nvSpPr>
          <p:spPr>
            <a:xfrm>
              <a:off x="981" y="1107"/>
              <a:ext cx="1500" cy="600"/>
            </a:xfrm>
            <a:prstGeom prst="rect">
              <a:avLst/>
            </a:prstGeom>
            <a:blipFill rotWithShape="1">
              <a:blip r:embed="rId3">
                <a:alphaModFix/>
              </a:blip>
              <a:stretch>
                <a:fillRect b="0" l="0" r="0" t="0"/>
              </a:stretch>
            </a:blipFill>
            <a:ln>
              <a:noFill/>
            </a:ln>
            <a:effectLst>
              <a:outerShdw blurRad="63500" rotWithShape="0" algn="tl" dir="2700000" dist="50800">
                <a:srgbClr val="000000">
                  <a:alpha val="4000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Tahoma"/>
                  <a:ea typeface="Tahoma"/>
                  <a:cs typeface="Tahoma"/>
                  <a:sym typeface="Tahoma"/>
                </a:rPr>
                <a:t>Creating the </a:t>
              </a:r>
              <a:br>
                <a:rPr b="0" i="0" lang="en" sz="1800" u="none" cap="none" strike="noStrike">
                  <a:solidFill>
                    <a:schemeClr val="dk1"/>
                  </a:solidFill>
                  <a:latin typeface="Tahoma"/>
                  <a:ea typeface="Tahoma"/>
                  <a:cs typeface="Tahoma"/>
                  <a:sym typeface="Tahoma"/>
                </a:rPr>
              </a:br>
              <a:r>
                <a:rPr b="0" i="0" lang="en" sz="1800" u="none" cap="none" strike="noStrike">
                  <a:solidFill>
                    <a:schemeClr val="dk1"/>
                  </a:solidFill>
                  <a:latin typeface="Tahoma"/>
                  <a:ea typeface="Tahoma"/>
                  <a:cs typeface="Tahoma"/>
                  <a:sym typeface="Tahoma"/>
                </a:rPr>
                <a:t>New Venture</a:t>
              </a:r>
              <a:endParaRPr b="0" i="0" sz="1400" u="none" cap="none" strike="noStrike">
                <a:solidFill>
                  <a:srgbClr val="000000"/>
                </a:solidFill>
                <a:latin typeface="Arial"/>
                <a:ea typeface="Arial"/>
                <a:cs typeface="Arial"/>
                <a:sym typeface="Arial"/>
              </a:endParaRPr>
            </a:p>
          </p:txBody>
        </p:sp>
        <p:sp>
          <p:nvSpPr>
            <p:cNvPr descr="Bluegray01" id="94" name="Google Shape;94;p5"/>
            <p:cNvSpPr txBox="1"/>
            <p:nvPr/>
          </p:nvSpPr>
          <p:spPr>
            <a:xfrm>
              <a:off x="2123" y="3457"/>
              <a:ext cx="1500" cy="600"/>
            </a:xfrm>
            <a:prstGeom prst="rect">
              <a:avLst/>
            </a:prstGeom>
            <a:blipFill rotWithShape="1">
              <a:blip r:embed="rId3">
                <a:alphaModFix/>
              </a:blip>
              <a:stretch>
                <a:fillRect b="0" l="0" r="0" t="0"/>
              </a:stretch>
            </a:blipFill>
            <a:ln>
              <a:noFill/>
            </a:ln>
            <a:effectLst>
              <a:outerShdw blurRad="63500" rotWithShape="0" algn="tl" dir="2700000" dist="50800">
                <a:srgbClr val="000000">
                  <a:alpha val="4000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Tahoma"/>
                  <a:ea typeface="Tahoma"/>
                  <a:cs typeface="Tahoma"/>
                  <a:sym typeface="Tahoma"/>
                </a:rPr>
                <a:t>Obtaining a </a:t>
              </a:r>
              <a:br>
                <a:rPr b="0" i="0" lang="en" sz="1800" u="none" cap="none" strike="noStrike">
                  <a:solidFill>
                    <a:schemeClr val="dk1"/>
                  </a:solidFill>
                  <a:latin typeface="Tahoma"/>
                  <a:ea typeface="Tahoma"/>
                  <a:cs typeface="Tahoma"/>
                  <a:sym typeface="Tahoma"/>
                </a:rPr>
              </a:br>
              <a:r>
                <a:rPr b="0" i="0" lang="en" sz="1800" u="none" cap="none" strike="noStrike">
                  <a:solidFill>
                    <a:schemeClr val="dk1"/>
                  </a:solidFill>
                  <a:latin typeface="Tahoma"/>
                  <a:ea typeface="Tahoma"/>
                  <a:cs typeface="Tahoma"/>
                  <a:sym typeface="Tahoma"/>
                </a:rPr>
                <a:t>Franchise</a:t>
              </a:r>
              <a:endParaRPr b="0" i="0" sz="1400" u="none" cap="none" strike="noStrike">
                <a:solidFill>
                  <a:srgbClr val="000000"/>
                </a:solidFill>
                <a:latin typeface="Arial"/>
                <a:ea typeface="Arial"/>
                <a:cs typeface="Arial"/>
                <a:sym typeface="Arial"/>
              </a:endParaRPr>
            </a:p>
          </p:txBody>
        </p:sp>
        <p:cxnSp>
          <p:nvCxnSpPr>
            <p:cNvPr id="95" name="Google Shape;95;p5"/>
            <p:cNvCxnSpPr>
              <a:stCxn id="93" idx="2"/>
            </p:cNvCxnSpPr>
            <p:nvPr/>
          </p:nvCxnSpPr>
          <p:spPr>
            <a:xfrm>
              <a:off x="1731" y="1707"/>
              <a:ext cx="1200" cy="900"/>
            </a:xfrm>
            <a:prstGeom prst="straightConnector1">
              <a:avLst/>
            </a:prstGeom>
            <a:noFill/>
            <a:ln cap="flat" cmpd="sng" w="38100">
              <a:solidFill>
                <a:schemeClr val="dk1"/>
              </a:solidFill>
              <a:prstDash val="solid"/>
              <a:round/>
              <a:headEnd len="lg" w="lg" type="stealth"/>
              <a:tailEnd len="sm" w="sm" type="none"/>
            </a:ln>
          </p:spPr>
        </p:cxnSp>
        <p:cxnSp>
          <p:nvCxnSpPr>
            <p:cNvPr id="96" name="Google Shape;96;p5"/>
            <p:cNvCxnSpPr>
              <a:stCxn id="92" idx="2"/>
              <a:endCxn id="97" idx="2"/>
            </p:cNvCxnSpPr>
            <p:nvPr/>
          </p:nvCxnSpPr>
          <p:spPr>
            <a:xfrm flipH="1">
              <a:off x="2791" y="1708"/>
              <a:ext cx="1200" cy="900"/>
            </a:xfrm>
            <a:prstGeom prst="straightConnector1">
              <a:avLst/>
            </a:prstGeom>
            <a:noFill/>
            <a:ln cap="flat" cmpd="sng" w="38100">
              <a:solidFill>
                <a:schemeClr val="dk1"/>
              </a:solidFill>
              <a:prstDash val="solid"/>
              <a:round/>
              <a:headEnd len="lg" w="lg" type="stealth"/>
              <a:tailEnd len="sm" w="sm" type="none"/>
            </a:ln>
          </p:spPr>
        </p:cxnSp>
        <p:sp>
          <p:nvSpPr>
            <p:cNvPr descr="Bluegray02" id="97" name="Google Shape;97;p5"/>
            <p:cNvSpPr txBox="1"/>
            <p:nvPr/>
          </p:nvSpPr>
          <p:spPr>
            <a:xfrm>
              <a:off x="1986" y="2156"/>
              <a:ext cx="1800" cy="600"/>
            </a:xfrm>
            <a:prstGeom prst="rect">
              <a:avLst/>
            </a:prstGeom>
            <a:blipFill rotWithShape="1">
              <a:blip r:embed="rId4">
                <a:alphaModFix/>
              </a:blip>
              <a:stretch>
                <a:fillRect b="0" l="0" r="0" t="0"/>
              </a:stretch>
            </a:blipFill>
            <a:ln>
              <a:noFill/>
            </a:ln>
            <a:effectLst>
              <a:outerShdw blurRad="63500" rotWithShape="0" algn="tl" dir="2700000" dist="50800">
                <a:srgbClr val="000000">
                  <a:alpha val="4000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Tahoma"/>
                  <a:ea typeface="Tahoma"/>
                  <a:cs typeface="Tahoma"/>
                  <a:sym typeface="Tahoma"/>
                </a:rPr>
                <a:t>Pathways to New Ventures</a:t>
              </a:r>
              <a:endParaRPr b="0" i="0" sz="1400" u="none" cap="none" strike="noStrike">
                <a:solidFill>
                  <a:srgbClr val="000000"/>
                </a:solidFill>
                <a:latin typeface="Arial"/>
                <a:ea typeface="Arial"/>
                <a:cs typeface="Arial"/>
                <a:sym typeface="Arial"/>
              </a:endParaRPr>
            </a:p>
          </p:txBody>
        </p:sp>
        <p:cxnSp>
          <p:nvCxnSpPr>
            <p:cNvPr id="98" name="Google Shape;98;p5"/>
            <p:cNvCxnSpPr>
              <a:stCxn id="97" idx="2"/>
              <a:endCxn id="94" idx="0"/>
            </p:cNvCxnSpPr>
            <p:nvPr/>
          </p:nvCxnSpPr>
          <p:spPr>
            <a:xfrm>
              <a:off x="2886" y="2756"/>
              <a:ext cx="0" cy="600"/>
            </a:xfrm>
            <a:prstGeom prst="straightConnector1">
              <a:avLst/>
            </a:prstGeom>
            <a:noFill/>
            <a:ln cap="flat" cmpd="sng" w="38100">
              <a:solidFill>
                <a:schemeClr val="dk1"/>
              </a:solidFill>
              <a:prstDash val="solid"/>
              <a:round/>
              <a:headEnd len="sm" w="sm" type="none"/>
              <a:tailEnd len="lg" w="lg" type="stealth"/>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50"/>
          <p:cNvPicPr preferRelativeResize="0"/>
          <p:nvPr/>
        </p:nvPicPr>
        <p:blipFill rotWithShape="1">
          <a:blip r:embed="rId3">
            <a:alphaModFix/>
          </a:blip>
          <a:srcRect b="0" l="0" r="0" t="0"/>
          <a:stretch/>
        </p:blipFill>
        <p:spPr>
          <a:xfrm>
            <a:off x="58900" y="85725"/>
            <a:ext cx="5877299" cy="4838700"/>
          </a:xfrm>
          <a:prstGeom prst="rect">
            <a:avLst/>
          </a:prstGeom>
          <a:noFill/>
          <a:ln>
            <a:noFill/>
          </a:ln>
        </p:spPr>
      </p:pic>
      <p:pic>
        <p:nvPicPr>
          <p:cNvPr descr="Z:\Graphics\Powerpoint\PE_UK\PE217-Chaffey\Final files\GIF\CH08\M08NF018.gif" id="455" name="Google Shape;455;p50"/>
          <p:cNvPicPr preferRelativeResize="0"/>
          <p:nvPr/>
        </p:nvPicPr>
        <p:blipFill rotWithShape="1">
          <a:blip r:embed="rId4">
            <a:alphaModFix/>
          </a:blip>
          <a:srcRect b="0" l="0" r="0" t="0"/>
          <a:stretch/>
        </p:blipFill>
        <p:spPr>
          <a:xfrm>
            <a:off x="4446850" y="85725"/>
            <a:ext cx="4697151" cy="25930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descr="Z:\Graphics\Powerpoint\PE_UK\PE217-Chaffey\Final files\GIF\CH08\M08NF003.gif" id="460" name="Google Shape;460;p51"/>
          <p:cNvPicPr preferRelativeResize="0"/>
          <p:nvPr/>
        </p:nvPicPr>
        <p:blipFill rotWithShape="1">
          <a:blip r:embed="rId3">
            <a:alphaModFix/>
          </a:blip>
          <a:srcRect b="0" l="0" r="0" t="0"/>
          <a:stretch/>
        </p:blipFill>
        <p:spPr>
          <a:xfrm>
            <a:off x="2105325" y="59475"/>
            <a:ext cx="6843549" cy="5024552"/>
          </a:xfrm>
          <a:prstGeom prst="rect">
            <a:avLst/>
          </a:prstGeom>
          <a:noFill/>
          <a:ln>
            <a:noFill/>
          </a:ln>
        </p:spPr>
      </p:pic>
      <p:sp>
        <p:nvSpPr>
          <p:cNvPr id="461" name="Google Shape;461;p51"/>
          <p:cNvSpPr txBox="1"/>
          <p:nvPr>
            <p:ph idx="1" type="body"/>
          </p:nvPr>
        </p:nvSpPr>
        <p:spPr>
          <a:xfrm>
            <a:off x="93350" y="326575"/>
            <a:ext cx="1936200" cy="14934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560"/>
              </a:spcBef>
              <a:spcAft>
                <a:spcPts val="0"/>
              </a:spcAft>
              <a:buSzPts val="358"/>
              <a:buNone/>
            </a:pPr>
            <a:r>
              <a:rPr lang="en" sz="2610"/>
              <a:t>e-Marketing Analysis</a:t>
            </a:r>
            <a:endParaRPr sz="261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2"/>
          <p:cNvSpPr txBox="1"/>
          <p:nvPr/>
        </p:nvSpPr>
        <p:spPr>
          <a:xfrm>
            <a:off x="546138" y="4703247"/>
            <a:ext cx="8534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Figure 8.5 </a:t>
            </a:r>
            <a:r>
              <a:rPr b="0" i="0" lang="en" sz="1800" u="none" cap="none" strike="noStrike">
                <a:solidFill>
                  <a:schemeClr val="dk1"/>
                </a:solidFill>
                <a:latin typeface="Arial"/>
                <a:ea typeface="Arial"/>
                <a:cs typeface="Arial"/>
                <a:sym typeface="Arial"/>
              </a:rPr>
              <a:t> Inputs to the e-marketing plan from situation analysis</a:t>
            </a:r>
            <a:endParaRPr b="0" i="0" sz="1400" u="none" cap="none" strike="noStrike">
              <a:solidFill>
                <a:srgbClr val="000000"/>
              </a:solidFill>
              <a:latin typeface="Arial"/>
              <a:ea typeface="Arial"/>
              <a:cs typeface="Arial"/>
              <a:sym typeface="Arial"/>
            </a:endParaRPr>
          </a:p>
        </p:txBody>
      </p:sp>
      <p:pic>
        <p:nvPicPr>
          <p:cNvPr descr="Z:\Graphics\Powerpoint\PE_UK\PE217-Chaffey\Final files\GIF\CH08\M08NF005.gif" id="467" name="Google Shape;467;p52"/>
          <p:cNvPicPr preferRelativeResize="0"/>
          <p:nvPr/>
        </p:nvPicPr>
        <p:blipFill rotWithShape="1">
          <a:blip r:embed="rId3">
            <a:alphaModFix/>
          </a:blip>
          <a:srcRect b="0" l="0" r="0" t="0"/>
          <a:stretch/>
        </p:blipFill>
        <p:spPr>
          <a:xfrm>
            <a:off x="4368251" y="160725"/>
            <a:ext cx="4463451" cy="4542526"/>
          </a:xfrm>
          <a:prstGeom prst="rect">
            <a:avLst/>
          </a:prstGeom>
          <a:noFill/>
          <a:ln>
            <a:noFill/>
          </a:ln>
        </p:spPr>
      </p:pic>
      <p:sp>
        <p:nvSpPr>
          <p:cNvPr id="468" name="Google Shape;468;p52"/>
          <p:cNvSpPr txBox="1"/>
          <p:nvPr/>
        </p:nvSpPr>
        <p:spPr>
          <a:xfrm>
            <a:off x="285750" y="160725"/>
            <a:ext cx="3178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Arial"/>
                <a:ea typeface="Arial"/>
                <a:cs typeface="Arial"/>
                <a:sym typeface="Arial"/>
              </a:rPr>
              <a:t>Situation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descr="C09NF004" id="473" name="Google Shape;473;p53"/>
          <p:cNvPicPr preferRelativeResize="0"/>
          <p:nvPr/>
        </p:nvPicPr>
        <p:blipFill rotWithShape="1">
          <a:blip r:embed="rId3">
            <a:alphaModFix/>
          </a:blip>
          <a:srcRect b="0" l="0" r="0" t="0"/>
          <a:stretch/>
        </p:blipFill>
        <p:spPr>
          <a:xfrm>
            <a:off x="1957850" y="371575"/>
            <a:ext cx="5718376" cy="417867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479" name="Google Shape;479;p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u="sng">
                <a:solidFill>
                  <a:schemeClr val="hlink"/>
                </a:solidFill>
                <a:hlinkClick r:id="rId3"/>
              </a:rPr>
              <a:t>https://www.slideshare.net/sunilzon/elements-of-a-business-plan</a:t>
            </a:r>
            <a:endParaRPr/>
          </a:p>
          <a:p>
            <a:pPr indent="0" lvl="0" marL="0" rtl="0" algn="l">
              <a:lnSpc>
                <a:spcPct val="115000"/>
              </a:lnSpc>
              <a:spcBef>
                <a:spcPts val="1200"/>
              </a:spcBef>
              <a:spcAft>
                <a:spcPts val="0"/>
              </a:spcAft>
              <a:buSzPts val="1800"/>
              <a:buNone/>
            </a:pPr>
            <a:r>
              <a:rPr lang="en"/>
              <a:t>Elements of a business plan</a:t>
            </a:r>
            <a:endParaRPr/>
          </a:p>
          <a:p>
            <a:pPr indent="0" lvl="0" marL="0" rtl="0" algn="l">
              <a:lnSpc>
                <a:spcPct val="115000"/>
              </a:lnSpc>
              <a:spcBef>
                <a:spcPts val="1200"/>
              </a:spcBef>
              <a:spcAft>
                <a:spcPts val="0"/>
              </a:spcAft>
              <a:buSzPts val="1800"/>
              <a:buNone/>
            </a:pPr>
            <a:r>
              <a:rPr lang="en" u="sng">
                <a:solidFill>
                  <a:schemeClr val="hlink"/>
                </a:solidFill>
                <a:hlinkClick r:id="rId4"/>
              </a:rPr>
              <a:t>https://www.slideshare.net/sunitkapoor1/reasons-of-failure-of-business-47619226</a:t>
            </a:r>
            <a:endParaRPr/>
          </a:p>
          <a:p>
            <a:pPr indent="0" lvl="0" marL="0" rtl="0" algn="l">
              <a:lnSpc>
                <a:spcPct val="115000"/>
              </a:lnSpc>
              <a:spcBef>
                <a:spcPts val="1200"/>
              </a:spcBef>
              <a:spcAft>
                <a:spcPts val="0"/>
              </a:spcAft>
              <a:buSzPts val="1800"/>
              <a:buNone/>
            </a:pPr>
            <a:r>
              <a:rPr lang="en"/>
              <a:t>Business plan failure</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Business plan </a:t>
            </a:r>
            <a:endParaRPr/>
          </a:p>
        </p:txBody>
      </p:sp>
      <p:pic>
        <p:nvPicPr>
          <p:cNvPr id="485" name="Google Shape;485;p55"/>
          <p:cNvPicPr preferRelativeResize="0"/>
          <p:nvPr/>
        </p:nvPicPr>
        <p:blipFill rotWithShape="1">
          <a:blip r:embed="rId3">
            <a:alphaModFix/>
          </a:blip>
          <a:srcRect b="0" l="0" r="0" t="0"/>
          <a:stretch/>
        </p:blipFill>
        <p:spPr>
          <a:xfrm>
            <a:off x="800100" y="982575"/>
            <a:ext cx="7543800"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6"/>
          <p:cNvSpPr txBox="1"/>
          <p:nvPr>
            <p:ph idx="12" type="sldNum"/>
          </p:nvPr>
        </p:nvSpPr>
        <p:spPr>
          <a:xfrm>
            <a:off x="8472458" y="3497413"/>
            <a:ext cx="548700" cy="295200"/>
          </a:xfrm>
          <a:prstGeom prst="rect">
            <a:avLst/>
          </a:prstGeom>
          <a:noFill/>
          <a:ln>
            <a:noFill/>
          </a:ln>
        </p:spPr>
        <p:txBody>
          <a:bodyPr anchorCtr="0" anchor="b" bIns="45700" lIns="0" spcFirstLastPara="1" rIns="0" wrap="square" tIns="45700">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descr="Slideheader01" id="105" name="Google Shape;105;p6"/>
          <p:cNvSpPr txBox="1"/>
          <p:nvPr>
            <p:ph type="title"/>
          </p:nvPr>
        </p:nvSpPr>
        <p:spPr>
          <a:xfrm>
            <a:off x="311700" y="333769"/>
            <a:ext cx="8520600" cy="661800"/>
          </a:xfrm>
          <a:prstGeom prst="rect">
            <a:avLst/>
          </a:prstGeom>
          <a:solidFill>
            <a:srgbClr val="0099FF"/>
          </a:solidFill>
          <a:ln>
            <a:noFill/>
          </a:ln>
        </p:spPr>
        <p:txBody>
          <a:bodyPr anchorCtr="0" anchor="ctr" bIns="91425" lIns="91425" spcFirstLastPara="1" rIns="91425" wrap="square" tIns="137150">
            <a:spAutoFit/>
          </a:bodyPr>
          <a:lstStyle/>
          <a:p>
            <a:pPr indent="0" lvl="0" marL="514350" rtl="0" algn="l">
              <a:lnSpc>
                <a:spcPct val="100000"/>
              </a:lnSpc>
              <a:spcBef>
                <a:spcPts val="0"/>
              </a:spcBef>
              <a:spcAft>
                <a:spcPts val="0"/>
              </a:spcAft>
              <a:buSzPts val="2800"/>
              <a:buNone/>
            </a:pPr>
            <a:r>
              <a:rPr lang="en"/>
              <a:t>Creating New Ventures</a:t>
            </a:r>
            <a:endParaRPr/>
          </a:p>
        </p:txBody>
      </p:sp>
      <p:grpSp>
        <p:nvGrpSpPr>
          <p:cNvPr id="106" name="Google Shape;106;p6"/>
          <p:cNvGrpSpPr/>
          <p:nvPr/>
        </p:nvGrpSpPr>
        <p:grpSpPr>
          <a:xfrm>
            <a:off x="822325" y="1997869"/>
            <a:ext cx="7278688" cy="1071563"/>
            <a:chOff x="518" y="1678"/>
            <a:chExt cx="4585" cy="900"/>
          </a:xfrm>
        </p:grpSpPr>
        <p:sp>
          <p:nvSpPr>
            <p:cNvPr descr="Bluegray02" id="107" name="Google Shape;107;p6"/>
            <p:cNvSpPr txBox="1"/>
            <p:nvPr/>
          </p:nvSpPr>
          <p:spPr>
            <a:xfrm>
              <a:off x="1954" y="1678"/>
              <a:ext cx="1800" cy="900"/>
            </a:xfrm>
            <a:prstGeom prst="rect">
              <a:avLst/>
            </a:prstGeom>
            <a:blipFill rotWithShape="1">
              <a:blip r:embed="rId3">
                <a:alphaModFix/>
              </a:blip>
              <a:stretch>
                <a:fillRect b="0" l="0" r="0" t="0"/>
              </a:stretch>
            </a:blipFill>
            <a:ln>
              <a:noFill/>
            </a:ln>
            <a:effectLst>
              <a:outerShdw blurRad="76200" rotWithShape="0" algn="tl" dir="2700000" dist="63500">
                <a:srgbClr val="000000">
                  <a:alpha val="4000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Tahoma"/>
                  <a:ea typeface="Tahoma"/>
                  <a:cs typeface="Tahoma"/>
                  <a:sym typeface="Tahoma"/>
                </a:rPr>
                <a:t>Approaches to Creating a New Venture</a:t>
              </a:r>
              <a:endParaRPr b="0" i="0" sz="1400" u="none" cap="none" strike="noStrike">
                <a:solidFill>
                  <a:srgbClr val="000000"/>
                </a:solidFill>
                <a:latin typeface="Arial"/>
                <a:ea typeface="Arial"/>
                <a:cs typeface="Arial"/>
                <a:sym typeface="Arial"/>
              </a:endParaRPr>
            </a:p>
          </p:txBody>
        </p:sp>
        <p:sp>
          <p:nvSpPr>
            <p:cNvPr descr="Bluegray01" id="108" name="Google Shape;108;p6"/>
            <p:cNvSpPr txBox="1"/>
            <p:nvPr/>
          </p:nvSpPr>
          <p:spPr>
            <a:xfrm>
              <a:off x="518" y="1816"/>
              <a:ext cx="900" cy="600"/>
            </a:xfrm>
            <a:prstGeom prst="rect">
              <a:avLst/>
            </a:prstGeom>
            <a:blipFill rotWithShape="1">
              <a:blip r:embed="rId4">
                <a:alphaModFix/>
              </a:blip>
              <a:stretch>
                <a:fillRect b="0" l="0" r="0" t="0"/>
              </a:stretch>
            </a:blipFill>
            <a:ln>
              <a:noFill/>
            </a:ln>
            <a:effectLst>
              <a:outerShdw blurRad="76200" rotWithShape="0" algn="tl" dir="2700000" dist="63500">
                <a:srgbClr val="000000">
                  <a:alpha val="4000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Tahoma"/>
                  <a:ea typeface="Tahoma"/>
                  <a:cs typeface="Tahoma"/>
                  <a:sym typeface="Tahoma"/>
                </a:rPr>
                <a:t>New-New Approach</a:t>
              </a:r>
              <a:endParaRPr b="0" i="0" sz="1400" u="none" cap="none" strike="noStrike">
                <a:solidFill>
                  <a:srgbClr val="000000"/>
                </a:solidFill>
                <a:latin typeface="Arial"/>
                <a:ea typeface="Arial"/>
                <a:cs typeface="Arial"/>
                <a:sym typeface="Arial"/>
              </a:endParaRPr>
            </a:p>
          </p:txBody>
        </p:sp>
        <p:sp>
          <p:nvSpPr>
            <p:cNvPr descr="Bluegray01" id="109" name="Google Shape;109;p6"/>
            <p:cNvSpPr txBox="1"/>
            <p:nvPr/>
          </p:nvSpPr>
          <p:spPr>
            <a:xfrm>
              <a:off x="4203" y="1816"/>
              <a:ext cx="900" cy="600"/>
            </a:xfrm>
            <a:prstGeom prst="rect">
              <a:avLst/>
            </a:prstGeom>
            <a:blipFill rotWithShape="1">
              <a:blip r:embed="rId4">
                <a:alphaModFix/>
              </a:blip>
              <a:stretch>
                <a:fillRect b="0" l="0" r="0" t="0"/>
              </a:stretch>
            </a:blipFill>
            <a:ln>
              <a:noFill/>
            </a:ln>
            <a:effectLst>
              <a:outerShdw blurRad="76200" rotWithShape="0" algn="tl" dir="2700000" dist="63500">
                <a:srgbClr val="000000">
                  <a:alpha val="40000"/>
                </a:srgbClr>
              </a:outerShdw>
            </a:effectLst>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Tahoma"/>
                  <a:ea typeface="Tahoma"/>
                  <a:cs typeface="Tahoma"/>
                  <a:sym typeface="Tahoma"/>
                </a:rPr>
                <a:t>New-Old Approach</a:t>
              </a:r>
              <a:endParaRPr b="0" i="0" sz="1400" u="none" cap="none" strike="noStrike">
                <a:solidFill>
                  <a:srgbClr val="000000"/>
                </a:solidFill>
                <a:latin typeface="Arial"/>
                <a:ea typeface="Arial"/>
                <a:cs typeface="Arial"/>
                <a:sym typeface="Arial"/>
              </a:endParaRPr>
            </a:p>
          </p:txBody>
        </p:sp>
        <p:cxnSp>
          <p:nvCxnSpPr>
            <p:cNvPr id="110" name="Google Shape;110;p6"/>
            <p:cNvCxnSpPr>
              <a:stCxn id="108" idx="3"/>
              <a:endCxn id="107" idx="1"/>
            </p:cNvCxnSpPr>
            <p:nvPr/>
          </p:nvCxnSpPr>
          <p:spPr>
            <a:xfrm>
              <a:off x="1418" y="2116"/>
              <a:ext cx="600" cy="0"/>
            </a:xfrm>
            <a:prstGeom prst="straightConnector1">
              <a:avLst/>
            </a:prstGeom>
            <a:noFill/>
            <a:ln cap="flat" cmpd="sng" w="38100">
              <a:solidFill>
                <a:schemeClr val="dk1"/>
              </a:solidFill>
              <a:prstDash val="solid"/>
              <a:round/>
              <a:headEnd len="lg" w="lg" type="stealth"/>
              <a:tailEnd len="sm" w="sm" type="none"/>
            </a:ln>
          </p:spPr>
        </p:cxnSp>
        <p:cxnSp>
          <p:nvCxnSpPr>
            <p:cNvPr id="111" name="Google Shape;111;p6"/>
            <p:cNvCxnSpPr>
              <a:stCxn id="109" idx="1"/>
              <a:endCxn id="107" idx="3"/>
            </p:cNvCxnSpPr>
            <p:nvPr/>
          </p:nvCxnSpPr>
          <p:spPr>
            <a:xfrm rot="10800000">
              <a:off x="3903" y="2116"/>
              <a:ext cx="300" cy="0"/>
            </a:xfrm>
            <a:prstGeom prst="straightConnector1">
              <a:avLst/>
            </a:prstGeom>
            <a:noFill/>
            <a:ln cap="flat" cmpd="sng" w="38100">
              <a:solidFill>
                <a:schemeClr val="dk1"/>
              </a:solidFill>
              <a:prstDash val="solid"/>
              <a:round/>
              <a:headEnd len="lg" w="lg" type="stealth"/>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20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7"/>
          <p:cNvSpPr txBox="1"/>
          <p:nvPr>
            <p:ph idx="12" type="sldNum"/>
          </p:nvPr>
        </p:nvSpPr>
        <p:spPr>
          <a:xfrm>
            <a:off x="8472458" y="3497413"/>
            <a:ext cx="548700" cy="295200"/>
          </a:xfrm>
          <a:prstGeom prst="rect">
            <a:avLst/>
          </a:prstGeom>
          <a:noFill/>
          <a:ln>
            <a:noFill/>
          </a:ln>
        </p:spPr>
        <p:txBody>
          <a:bodyPr anchorCtr="0" anchor="b" bIns="45700" lIns="0" spcFirstLastPara="1" rIns="0" wrap="square" tIns="45700">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18" name="Google Shape;118;p7"/>
          <p:cNvSpPr txBox="1"/>
          <p:nvPr>
            <p:ph type="title"/>
          </p:nvPr>
        </p:nvSpPr>
        <p:spPr>
          <a:xfrm>
            <a:off x="295275" y="405117"/>
            <a:ext cx="8534400" cy="342900"/>
          </a:xfrm>
          <a:prstGeom prst="rect">
            <a:avLst/>
          </a:prstGeom>
          <a:blipFill rotWithShape="1">
            <a:blip r:embed="rId3">
              <a:alphaModFix/>
            </a:blip>
            <a:stretch>
              <a:fillRect b="0" l="0" r="0" t="0"/>
            </a:stretch>
          </a:blipFill>
          <a:ln>
            <a:noFill/>
          </a:ln>
        </p:spPr>
        <p:txBody>
          <a:bodyPr anchorCtr="0" anchor="ctr" bIns="0" lIns="0" spcFirstLastPara="1" rIns="0" wrap="square" tIns="0">
            <a:noAutofit/>
          </a:bodyPr>
          <a:lstStyle/>
          <a:p>
            <a:pPr indent="-1482725" lvl="0" marL="1654175" rtl="0" algn="l">
              <a:lnSpc>
                <a:spcPct val="100000"/>
              </a:lnSpc>
              <a:spcBef>
                <a:spcPts val="0"/>
              </a:spcBef>
              <a:spcAft>
                <a:spcPts val="0"/>
              </a:spcAft>
              <a:buSzPts val="2800"/>
              <a:buNone/>
            </a:pPr>
            <a:r>
              <a:rPr baseline="30000" i="1" lang="en" sz="2000">
                <a:solidFill>
                  <a:schemeClr val="lt1"/>
                </a:solidFill>
                <a:latin typeface="Arial"/>
                <a:ea typeface="Arial"/>
                <a:cs typeface="Arial"/>
                <a:sym typeface="Arial"/>
              </a:rPr>
              <a:t>Table</a:t>
            </a:r>
            <a:r>
              <a:rPr baseline="30000" i="1" lang="en" sz="2400">
                <a:solidFill>
                  <a:schemeClr val="lt1"/>
                </a:solidFill>
                <a:latin typeface="Arial"/>
                <a:ea typeface="Arial"/>
                <a:cs typeface="Arial"/>
                <a:sym typeface="Arial"/>
              </a:rPr>
              <a:t>	</a:t>
            </a:r>
            <a:r>
              <a:rPr lang="en" sz="1600">
                <a:solidFill>
                  <a:schemeClr val="lt1"/>
                </a:solidFill>
              </a:rPr>
              <a:t>7.1</a:t>
            </a:r>
            <a:r>
              <a:rPr lang="en" sz="1800">
                <a:solidFill>
                  <a:schemeClr val="lt1"/>
                </a:solidFill>
              </a:rPr>
              <a:t>	</a:t>
            </a:r>
            <a:r>
              <a:rPr lang="en" sz="1800">
                <a:solidFill>
                  <a:srgbClr val="0099CC"/>
                </a:solidFill>
              </a:rPr>
              <a:t>Trends Creating Business Opportunities </a:t>
            </a:r>
            <a:endParaRPr/>
          </a:p>
        </p:txBody>
      </p:sp>
      <p:graphicFrame>
        <p:nvGraphicFramePr>
          <p:cNvPr id="119" name="Google Shape;119;p7"/>
          <p:cNvGraphicFramePr/>
          <p:nvPr/>
        </p:nvGraphicFramePr>
        <p:xfrm>
          <a:off x="438148" y="894038"/>
          <a:ext cx="3000000" cy="3000000"/>
        </p:xfrm>
        <a:graphic>
          <a:graphicData uri="http://schemas.openxmlformats.org/drawingml/2006/table">
            <a:tbl>
              <a:tblPr>
                <a:noFill/>
                <a:tableStyleId>{906576EE-40A5-4167-B78B-1BE7F0CC75BA}</a:tableStyleId>
              </a:tblPr>
              <a:tblGrid>
                <a:gridCol w="2100275"/>
                <a:gridCol w="2100275"/>
                <a:gridCol w="2100275"/>
                <a:gridCol w="2100275"/>
              </a:tblGrid>
              <a:tr h="204200">
                <a:tc gridSpan="4">
                  <a:txBody>
                    <a:bodyPr/>
                    <a:lstStyle/>
                    <a:p>
                      <a:pPr indent="0" lvl="0" marL="0" marR="0" rtl="0" algn="l">
                        <a:lnSpc>
                          <a:spcPct val="100000"/>
                        </a:lnSpc>
                        <a:spcBef>
                          <a:spcPts val="0"/>
                        </a:spcBef>
                        <a:spcAft>
                          <a:spcPts val="0"/>
                        </a:spcAft>
                        <a:buClr>
                          <a:schemeClr val="lt1"/>
                        </a:buClr>
                        <a:buSzPts val="1100"/>
                        <a:buFont typeface="Arial"/>
                        <a:buNone/>
                      </a:pPr>
                      <a:r>
                        <a:rPr b="1" i="0" lang="en" sz="1100" u="none" cap="none" strike="noStrike">
                          <a:solidFill>
                            <a:schemeClr val="lt1"/>
                          </a:solidFill>
                          <a:latin typeface="Arial"/>
                          <a:ea typeface="Arial"/>
                          <a:cs typeface="Arial"/>
                          <a:sym typeface="Arial"/>
                        </a:rPr>
                        <a:t>Emerging Opportunities</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B0F0"/>
                    </a:solidFill>
                  </a:tcPr>
                </a:tc>
                <a:tc hMerge="1"/>
                <a:tc hMerge="1"/>
                <a:tc hMerge="1"/>
              </a:tr>
              <a:tr h="1258500">
                <a:tc>
                  <a:txBody>
                    <a:bodyPr/>
                    <a:lstStyle/>
                    <a:p>
                      <a:pPr indent="0" lvl="0" marL="0" marR="0" rtl="0" algn="l">
                        <a:lnSpc>
                          <a:spcPct val="100000"/>
                        </a:lnSpc>
                        <a:spcBef>
                          <a:spcPts val="0"/>
                        </a:spcBef>
                        <a:spcAft>
                          <a:spcPts val="0"/>
                        </a:spcAft>
                        <a:buClr>
                          <a:schemeClr val="dk1"/>
                        </a:buClr>
                        <a:buSzPts val="900"/>
                        <a:buFont typeface="Arial"/>
                        <a:buNone/>
                      </a:pPr>
                      <a:r>
                        <a:rPr b="1" i="1" lang="en" sz="900" u="none" cap="none" strike="noStrike">
                          <a:solidFill>
                            <a:schemeClr val="dk1"/>
                          </a:solidFill>
                          <a:latin typeface="Arial"/>
                          <a:ea typeface="Arial"/>
                          <a:cs typeface="Arial"/>
                          <a:sym typeface="Arial"/>
                        </a:rPr>
                        <a:t>Green Products</a:t>
                      </a:r>
                      <a:endParaRPr b="1"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Organic foods</a:t>
                      </a:r>
                      <a:endParaRPr sz="1100" u="none" cap="none" strike="noStrike"/>
                    </a:p>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Organic fibers/textiles</a:t>
                      </a:r>
                      <a:endParaRPr sz="1100" u="none" cap="none" strike="noStrike"/>
                    </a:p>
                    <a:p>
                      <a:pPr indent="0" lvl="0" marL="0" marR="0" rtl="0" algn="l">
                        <a:lnSpc>
                          <a:spcPct val="100000"/>
                        </a:lnSpc>
                        <a:spcBef>
                          <a:spcPts val="0"/>
                        </a:spcBef>
                        <a:spcAft>
                          <a:spcPts val="0"/>
                        </a:spcAft>
                        <a:buClr>
                          <a:schemeClr val="dk1"/>
                        </a:buClr>
                        <a:buSzPts val="900"/>
                        <a:buFont typeface="Arial"/>
                        <a:buNone/>
                      </a:pPr>
                      <a:r>
                        <a:rPr b="1" i="1" lang="en" sz="900" u="none" cap="none" strike="noStrike">
                          <a:solidFill>
                            <a:schemeClr val="dk1"/>
                          </a:solidFill>
                          <a:latin typeface="Arial"/>
                          <a:ea typeface="Arial"/>
                          <a:cs typeface="Arial"/>
                          <a:sym typeface="Arial"/>
                        </a:rPr>
                        <a:t>Alternative Energy</a:t>
                      </a:r>
                      <a:endParaRPr b="1"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Solar</a:t>
                      </a:r>
                      <a:endParaRPr sz="1100" u="none" cap="none" strike="noStrike"/>
                    </a:p>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Biofuel</a:t>
                      </a:r>
                      <a:endParaRPr sz="1100" u="none" cap="none" strike="noStrike"/>
                    </a:p>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Fuel cells</a:t>
                      </a:r>
                      <a:endParaRPr sz="1100" u="none" cap="none" strike="noStrike"/>
                    </a:p>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Energy conservation</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88900" lvl="0" marL="88900" marR="0" rtl="0" algn="l">
                        <a:lnSpc>
                          <a:spcPct val="100000"/>
                        </a:lnSpc>
                        <a:spcBef>
                          <a:spcPts val="0"/>
                        </a:spcBef>
                        <a:spcAft>
                          <a:spcPts val="0"/>
                        </a:spcAft>
                        <a:buClr>
                          <a:schemeClr val="dk1"/>
                        </a:buClr>
                        <a:buSzPts val="900"/>
                        <a:buFont typeface="Arial"/>
                        <a:buNone/>
                      </a:pPr>
                      <a:r>
                        <a:rPr b="1" i="1" lang="en" sz="900" u="none" cap="none" strike="noStrike">
                          <a:solidFill>
                            <a:schemeClr val="dk1"/>
                          </a:solidFill>
                          <a:latin typeface="Arial"/>
                          <a:ea typeface="Arial"/>
                          <a:cs typeface="Arial"/>
                          <a:sym typeface="Arial"/>
                        </a:rPr>
                        <a:t>Health Care</a:t>
                      </a:r>
                      <a:endParaRPr sz="1100" u="none" cap="none" strike="noStrike"/>
                    </a:p>
                    <a:p>
                      <a:pPr indent="-88900" lvl="0" marL="88900" marR="0" rtl="0" algn="l">
                        <a:lnSpc>
                          <a:spcPct val="100000"/>
                        </a:lnSpc>
                        <a:spcBef>
                          <a:spcPts val="0"/>
                        </a:spcBef>
                        <a:spcAft>
                          <a:spcPts val="0"/>
                        </a:spcAft>
                        <a:buClr>
                          <a:schemeClr val="dk1"/>
                        </a:buClr>
                        <a:buSzPts val="900"/>
                        <a:buFont typeface="Arial"/>
                        <a:buNone/>
                      </a:pPr>
                      <a:r>
                        <a:rPr b="1" i="1" lang="en" sz="900" u="none" cap="none" strike="noStrike">
                          <a:solidFill>
                            <a:schemeClr val="dk1"/>
                          </a:solidFill>
                          <a:latin typeface="Arial"/>
                          <a:ea typeface="Arial"/>
                          <a:cs typeface="Arial"/>
                          <a:sym typeface="Arial"/>
                        </a:rPr>
                        <a:t>	</a:t>
                      </a:r>
                      <a:r>
                        <a:rPr b="0" i="0" lang="en" sz="900" u="none" cap="none" strike="noStrike">
                          <a:solidFill>
                            <a:schemeClr val="dk1"/>
                          </a:solidFill>
                          <a:latin typeface="Arial"/>
                          <a:ea typeface="Arial"/>
                          <a:cs typeface="Arial"/>
                          <a:sym typeface="Arial"/>
                        </a:rPr>
                        <a:t>Healthy food</a:t>
                      </a:r>
                      <a:endParaRPr sz="1100" u="none" cap="none" strike="noStrike"/>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School and govt.-sponsored programs</a:t>
                      </a:r>
                      <a:endParaRPr sz="1100" u="none" cap="none" strike="noStrike"/>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Exercise</a:t>
                      </a:r>
                      <a:endParaRPr sz="1100" u="none" cap="none" strike="noStrike"/>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Yoga</a:t>
                      </a:r>
                      <a:endParaRPr sz="1100" u="none" cap="none" strike="noStrike"/>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Niche gyms</a:t>
                      </a:r>
                      <a:endParaRPr sz="1100" u="none" cap="none" strike="noStrike"/>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Children</a:t>
                      </a:r>
                      <a:endParaRPr sz="1100" u="none" cap="none" strike="noStrike"/>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Nonmedical</a:t>
                      </a:r>
                      <a:endParaRPr sz="1100" u="none" cap="none" strike="noStrike"/>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Pre-assisted living</a:t>
                      </a:r>
                      <a:endParaRPr sz="1100" u="none" cap="none" strike="noStrike"/>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Assisted living transition services</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88900" lvl="0" marL="88900" marR="0" rtl="0" algn="l">
                        <a:lnSpc>
                          <a:spcPct val="100000"/>
                        </a:lnSpc>
                        <a:spcBef>
                          <a:spcPts val="0"/>
                        </a:spcBef>
                        <a:spcAft>
                          <a:spcPts val="0"/>
                        </a:spcAft>
                        <a:buClr>
                          <a:schemeClr val="dk1"/>
                        </a:buClr>
                        <a:buSzPts val="900"/>
                        <a:buFont typeface="Arial"/>
                        <a:buNone/>
                      </a:pPr>
                      <a:r>
                        <a:rPr b="1" i="1" lang="en" sz="900" u="none" cap="none" strike="noStrike">
                          <a:solidFill>
                            <a:schemeClr val="dk1"/>
                          </a:solidFill>
                          <a:latin typeface="Arial"/>
                          <a:ea typeface="Arial"/>
                          <a:cs typeface="Arial"/>
                          <a:sym typeface="Arial"/>
                        </a:rPr>
                        <a:t>Niche Consumables</a:t>
                      </a:r>
                      <a:endParaRPr b="1" i="0" sz="900" u="none" cap="none" strike="noStrike">
                        <a:solidFill>
                          <a:schemeClr val="dk1"/>
                        </a:solidFill>
                        <a:latin typeface="Arial"/>
                        <a:ea typeface="Arial"/>
                        <a:cs typeface="Arial"/>
                        <a:sym typeface="Arial"/>
                      </a:endParaRPr>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Wine	</a:t>
                      </a:r>
                      <a:endParaRPr sz="1100" u="none" cap="none" strike="noStrike"/>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Chocolate</a:t>
                      </a:r>
                      <a:endParaRPr sz="1100" u="none" cap="none" strike="noStrike"/>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Burgers</a:t>
                      </a:r>
                      <a:endParaRPr sz="1100" u="none" cap="none" strike="noStrike"/>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Coffee houses</a:t>
                      </a:r>
                      <a:endParaRPr sz="1100" u="none" cap="none" strike="noStrike"/>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Exotic salads</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88900" lvl="0" marL="88900" marR="0" rtl="0" algn="l">
                        <a:lnSpc>
                          <a:spcPct val="100000"/>
                        </a:lnSpc>
                        <a:spcBef>
                          <a:spcPts val="0"/>
                        </a:spcBef>
                        <a:spcAft>
                          <a:spcPts val="0"/>
                        </a:spcAft>
                        <a:buClr>
                          <a:schemeClr val="dk1"/>
                        </a:buClr>
                        <a:buSzPts val="900"/>
                        <a:buFont typeface="Arial"/>
                        <a:buNone/>
                      </a:pPr>
                      <a:r>
                        <a:rPr b="1" i="1" lang="en" sz="900" u="none" cap="none" strike="noStrike">
                          <a:solidFill>
                            <a:schemeClr val="dk1"/>
                          </a:solidFill>
                          <a:latin typeface="Arial"/>
                          <a:ea typeface="Arial"/>
                          <a:cs typeface="Arial"/>
                          <a:sym typeface="Arial"/>
                        </a:rPr>
                        <a:t>Home Automation and Media Storage</a:t>
                      </a:r>
                      <a:endParaRPr b="1" i="0" sz="900" u="none" cap="none" strike="noStrike">
                        <a:solidFill>
                          <a:schemeClr val="dk1"/>
                        </a:solidFill>
                        <a:latin typeface="Arial"/>
                        <a:ea typeface="Arial"/>
                        <a:cs typeface="Arial"/>
                        <a:sym typeface="Arial"/>
                      </a:endParaRPr>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Lighting control</a:t>
                      </a:r>
                      <a:endParaRPr sz="1100" u="none" cap="none" strike="noStrike"/>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Security systems</a:t>
                      </a:r>
                      <a:endParaRPr sz="1100" u="none" cap="none" strike="noStrike"/>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Energy management</a:t>
                      </a:r>
                      <a:endParaRPr sz="1100" u="none" cap="none" strike="noStrike"/>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Comfort management</a:t>
                      </a:r>
                      <a:endParaRPr sz="1100" u="none" cap="none" strike="noStrike"/>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Entertainment systems</a:t>
                      </a:r>
                      <a:endParaRPr sz="1100" u="none" cap="none" strike="noStrike"/>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Networked kitchen appliances</a:t>
                      </a:r>
                      <a:endParaRPr sz="1100" u="none" cap="none" strike="noStrike"/>
                    </a:p>
                    <a:p>
                      <a:pPr indent="-88900" lvl="0" marL="88900" marR="0" rtl="0" algn="l">
                        <a:lnSpc>
                          <a:spcPct val="100000"/>
                        </a:lnSpc>
                        <a:spcBef>
                          <a:spcPts val="0"/>
                        </a:spcBef>
                        <a:spcAft>
                          <a:spcPts val="0"/>
                        </a:spcAft>
                        <a:buClr>
                          <a:schemeClr val="dk1"/>
                        </a:buClr>
                        <a:buSzPts val="900"/>
                        <a:buFont typeface="Arial"/>
                        <a:buNone/>
                      </a:pPr>
                      <a:r>
                        <a:t/>
                      </a:r>
                      <a:endParaRPr b="0" i="0" sz="900" u="none" cap="none" strike="noStrike">
                        <a:solidFill>
                          <a:schemeClr val="dk1"/>
                        </a:solidFill>
                        <a:latin typeface="Arial"/>
                        <a:ea typeface="Arial"/>
                        <a:cs typeface="Arial"/>
                        <a:sym typeface="Arial"/>
                      </a:endParaRPr>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graphicFrame>
        <p:nvGraphicFramePr>
          <p:cNvPr id="120" name="Google Shape;120;p7"/>
          <p:cNvGraphicFramePr/>
          <p:nvPr/>
        </p:nvGraphicFramePr>
        <p:xfrm>
          <a:off x="361951" y="2857500"/>
          <a:ext cx="3000000" cy="3000000"/>
        </p:xfrm>
        <a:graphic>
          <a:graphicData uri="http://schemas.openxmlformats.org/drawingml/2006/table">
            <a:tbl>
              <a:tblPr>
                <a:noFill/>
                <a:tableStyleId>{906576EE-40A5-4167-B78B-1BE7F0CC75BA}</a:tableStyleId>
              </a:tblPr>
              <a:tblGrid>
                <a:gridCol w="2118450"/>
                <a:gridCol w="2404450"/>
                <a:gridCol w="387825"/>
                <a:gridCol w="3490350"/>
              </a:tblGrid>
              <a:tr h="114300">
                <a:tc gridSpan="2">
                  <a:txBody>
                    <a:bodyPr/>
                    <a:lstStyle/>
                    <a:p>
                      <a:pPr indent="0" lvl="0" marL="0" marR="0" rtl="0" algn="l">
                        <a:lnSpc>
                          <a:spcPct val="100000"/>
                        </a:lnSpc>
                        <a:spcBef>
                          <a:spcPts val="0"/>
                        </a:spcBef>
                        <a:spcAft>
                          <a:spcPts val="0"/>
                        </a:spcAft>
                        <a:buClr>
                          <a:schemeClr val="lt1"/>
                        </a:buClr>
                        <a:buSzPts val="1100"/>
                        <a:buFont typeface="Arial"/>
                        <a:buNone/>
                      </a:pPr>
                      <a:r>
                        <a:rPr b="1" i="0" lang="en" sz="1100" u="none" cap="none" strike="noStrike">
                          <a:solidFill>
                            <a:schemeClr val="lt1"/>
                          </a:solidFill>
                          <a:latin typeface="Arial"/>
                          <a:ea typeface="Arial"/>
                          <a:cs typeface="Arial"/>
                          <a:sym typeface="Arial"/>
                        </a:rPr>
                        <a:t>Emerging Internet Opportunities</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B0F0"/>
                    </a:solidFill>
                  </a:tcPr>
                </a:tc>
                <a:tc hMerge="1"/>
                <a:tc>
                  <a:txBody>
                    <a:bodyPr/>
                    <a:lstStyle/>
                    <a:p>
                      <a:pPr indent="0" lvl="0" marL="0" marR="0" rtl="0" algn="l">
                        <a:lnSpc>
                          <a:spcPct val="100000"/>
                        </a:lnSpc>
                        <a:spcBef>
                          <a:spcPts val="0"/>
                        </a:spcBef>
                        <a:spcAft>
                          <a:spcPts val="0"/>
                        </a:spcAft>
                        <a:buClr>
                          <a:schemeClr val="dk1"/>
                        </a:buClr>
                        <a:buSzPts val="1100"/>
                        <a:buFont typeface="Arial"/>
                        <a:buNone/>
                      </a:pPr>
                      <a:r>
                        <a:t/>
                      </a:r>
                      <a:endParaRPr b="1" i="0" sz="1100" u="none" cap="none" strike="noStrike">
                        <a:solidFill>
                          <a:schemeClr val="dk1"/>
                        </a:solidFill>
                        <a:latin typeface="Arial"/>
                        <a:ea typeface="Arial"/>
                        <a:cs typeface="Arial"/>
                        <a:sym typeface="Arial"/>
                      </a:endParaRPr>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1100"/>
                        <a:buFont typeface="Arial"/>
                        <a:buNone/>
                      </a:pPr>
                      <a:r>
                        <a:rPr b="1" i="0" lang="en" sz="1100" u="none" cap="none" strike="noStrike">
                          <a:solidFill>
                            <a:schemeClr val="lt1"/>
                          </a:solidFill>
                          <a:latin typeface="Arial"/>
                          <a:ea typeface="Arial"/>
                          <a:cs typeface="Arial"/>
                          <a:sym typeface="Arial"/>
                        </a:rPr>
                        <a:t>Emerging Technology Opportunities</a:t>
                      </a:r>
                      <a:endParaRPr sz="1100" u="none" cap="none" strike="noStrike"/>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B0F0"/>
                    </a:solidFill>
                  </a:tcPr>
                </a:tc>
              </a:tr>
              <a:tr h="1428750">
                <a:tc>
                  <a:txBody>
                    <a:bodyPr/>
                    <a:lstStyle/>
                    <a:p>
                      <a:pPr indent="-88900" lvl="0" marL="88900" marR="0" rtl="0" algn="l">
                        <a:lnSpc>
                          <a:spcPct val="100000"/>
                        </a:lnSpc>
                        <a:spcBef>
                          <a:spcPts val="0"/>
                        </a:spcBef>
                        <a:spcAft>
                          <a:spcPts val="0"/>
                        </a:spcAft>
                        <a:buClr>
                          <a:schemeClr val="dk1"/>
                        </a:buClr>
                        <a:buSzPts val="900"/>
                        <a:buFont typeface="Arial"/>
                        <a:buNone/>
                      </a:pPr>
                      <a:r>
                        <a:rPr b="1" i="1" lang="en" sz="900" u="none" cap="none" strike="noStrike">
                          <a:solidFill>
                            <a:schemeClr val="dk1"/>
                          </a:solidFill>
                          <a:latin typeface="Arial"/>
                          <a:ea typeface="Arial"/>
                          <a:cs typeface="Arial"/>
                          <a:sym typeface="Arial"/>
                        </a:rPr>
                        <a:t>Mobile Advertising</a:t>
                      </a:r>
                      <a:endParaRPr b="1" i="0" sz="900" u="none" cap="none" strike="noStrike">
                        <a:solidFill>
                          <a:schemeClr val="dk1"/>
                        </a:solidFill>
                        <a:latin typeface="Arial"/>
                        <a:ea typeface="Arial"/>
                        <a:cs typeface="Arial"/>
                        <a:sym typeface="Arial"/>
                      </a:endParaRPr>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Cell phones</a:t>
                      </a:r>
                      <a:endParaRPr b="0" i="0" sz="1100" u="none" cap="none" strike="noStrike">
                        <a:solidFill>
                          <a:schemeClr val="dk1"/>
                        </a:solidFill>
                        <a:latin typeface="Arial"/>
                        <a:ea typeface="Arial"/>
                        <a:cs typeface="Arial"/>
                        <a:sym typeface="Arial"/>
                      </a:endParaRPr>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PDAs</a:t>
                      </a:r>
                      <a:endParaRPr b="0" i="0" sz="1100" u="none" cap="none" strike="noStrike">
                        <a:solidFill>
                          <a:schemeClr val="dk1"/>
                        </a:solidFill>
                        <a:latin typeface="Arial"/>
                        <a:ea typeface="Arial"/>
                        <a:cs typeface="Arial"/>
                        <a:sym typeface="Arial"/>
                      </a:endParaRPr>
                    </a:p>
                    <a:p>
                      <a:pPr indent="-88900" lvl="0" marL="88900" marR="0" rtl="0" algn="l">
                        <a:lnSpc>
                          <a:spcPct val="100000"/>
                        </a:lnSpc>
                        <a:spcBef>
                          <a:spcPts val="0"/>
                        </a:spcBef>
                        <a:spcAft>
                          <a:spcPts val="0"/>
                        </a:spcAft>
                        <a:buClr>
                          <a:schemeClr val="dk1"/>
                        </a:buClr>
                        <a:buSzPts val="900"/>
                        <a:buFont typeface="Arial"/>
                        <a:buNone/>
                      </a:pPr>
                      <a:r>
                        <a:rPr b="1" i="1" lang="en" sz="900" u="none" cap="none" strike="noStrike">
                          <a:solidFill>
                            <a:schemeClr val="dk1"/>
                          </a:solidFill>
                          <a:latin typeface="Arial"/>
                          <a:ea typeface="Arial"/>
                          <a:cs typeface="Arial"/>
                          <a:sym typeface="Arial"/>
                        </a:rPr>
                        <a:t>Concierge Services</a:t>
                      </a:r>
                      <a:endParaRPr b="1" i="0" sz="900" u="none" cap="none" strike="noStrike">
                        <a:solidFill>
                          <a:schemeClr val="dk1"/>
                        </a:solidFill>
                        <a:latin typeface="Arial"/>
                        <a:ea typeface="Arial"/>
                        <a:cs typeface="Arial"/>
                        <a:sym typeface="Arial"/>
                      </a:endParaRPr>
                    </a:p>
                    <a:p>
                      <a:pPr indent="-88900" lvl="0" marL="88900" marR="0" rtl="0" algn="l">
                        <a:lnSpc>
                          <a:spcPct val="100000"/>
                        </a:lnSpc>
                        <a:spcBef>
                          <a:spcPts val="0"/>
                        </a:spcBef>
                        <a:spcAft>
                          <a:spcPts val="0"/>
                        </a:spcAft>
                        <a:buClr>
                          <a:schemeClr val="dk1"/>
                        </a:buClr>
                        <a:buSzPts val="900"/>
                        <a:buFont typeface="Arial"/>
                        <a:buNone/>
                      </a:pPr>
                      <a:r>
                        <a:rPr b="1" i="1" lang="en" sz="900" u="none" cap="none" strike="noStrike">
                          <a:solidFill>
                            <a:schemeClr val="dk1"/>
                          </a:solidFill>
                          <a:latin typeface="Arial"/>
                          <a:ea typeface="Arial"/>
                          <a:cs typeface="Arial"/>
                          <a:sym typeface="Arial"/>
                        </a:rPr>
                        <a:t>Niche Social Networks</a:t>
                      </a:r>
                      <a:endParaRPr b="1" i="0" sz="1100" u="none" cap="none" strike="noStrike">
                        <a:solidFill>
                          <a:schemeClr val="dk1"/>
                        </a:solidFill>
                        <a:latin typeface="Arial"/>
                        <a:ea typeface="Arial"/>
                        <a:cs typeface="Arial"/>
                        <a:sym typeface="Arial"/>
                      </a:endParaRPr>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Seniors</a:t>
                      </a:r>
                      <a:endParaRPr b="0" i="0" sz="1100" u="none" cap="none" strike="noStrike">
                        <a:solidFill>
                          <a:schemeClr val="dk1"/>
                        </a:solidFill>
                        <a:latin typeface="Arial"/>
                        <a:ea typeface="Arial"/>
                        <a:cs typeface="Arial"/>
                        <a:sym typeface="Arial"/>
                      </a:endParaRPr>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Music fans</a:t>
                      </a:r>
                      <a:endParaRPr b="0" i="0" sz="1100" u="none" cap="none" strike="noStrike">
                        <a:solidFill>
                          <a:schemeClr val="dk1"/>
                        </a:solidFill>
                        <a:latin typeface="Arial"/>
                        <a:ea typeface="Arial"/>
                        <a:cs typeface="Arial"/>
                        <a:sym typeface="Arial"/>
                      </a:endParaRPr>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Groups of local users</a:t>
                      </a:r>
                      <a:endParaRPr b="0" i="0" sz="1100" u="none" cap="none" strike="noStrike">
                        <a:solidFill>
                          <a:schemeClr val="dk1"/>
                        </a:solidFill>
                        <a:latin typeface="Arial"/>
                        <a:ea typeface="Arial"/>
                        <a:cs typeface="Arial"/>
                        <a:sym typeface="Arial"/>
                      </a:endParaRPr>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Pet owners</a:t>
                      </a:r>
                      <a:endParaRPr b="0" i="0" sz="1100" u="none" cap="none" strike="noStrike">
                        <a:solidFill>
                          <a:schemeClr val="dk1"/>
                        </a:solidFill>
                        <a:latin typeface="Arial"/>
                        <a:ea typeface="Arial"/>
                        <a:cs typeface="Arial"/>
                        <a:sym typeface="Arial"/>
                      </a:endParaRPr>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Dating groups</a:t>
                      </a:r>
                      <a:endParaRPr b="0" i="0" sz="1100" u="none" cap="none" strike="noStrike">
                        <a:solidFill>
                          <a:schemeClr val="dk1"/>
                        </a:solidFill>
                        <a:latin typeface="Arial"/>
                        <a:ea typeface="Arial"/>
                        <a:cs typeface="Arial"/>
                        <a:sym typeface="Arial"/>
                      </a:endParaRPr>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88900" lvl="0" marL="88900" marR="0" rtl="0" algn="l">
                        <a:lnSpc>
                          <a:spcPct val="100000"/>
                        </a:lnSpc>
                        <a:spcBef>
                          <a:spcPts val="0"/>
                        </a:spcBef>
                        <a:spcAft>
                          <a:spcPts val="0"/>
                        </a:spcAft>
                        <a:buClr>
                          <a:schemeClr val="dk1"/>
                        </a:buClr>
                        <a:buSzPts val="900"/>
                        <a:buFont typeface="Arial"/>
                        <a:buNone/>
                      </a:pPr>
                      <a:r>
                        <a:rPr b="1" i="1" lang="en" sz="900" u="none" cap="none" strike="noStrike">
                          <a:solidFill>
                            <a:schemeClr val="dk1"/>
                          </a:solidFill>
                          <a:latin typeface="Arial"/>
                          <a:ea typeface="Arial"/>
                          <a:cs typeface="Arial"/>
                          <a:sym typeface="Arial"/>
                        </a:rPr>
                        <a:t>Virtual Economies</a:t>
                      </a:r>
                      <a:br>
                        <a:rPr b="0" i="1" lang="en" sz="900" u="none" cap="none" strike="noStrike">
                          <a:solidFill>
                            <a:schemeClr val="dk1"/>
                          </a:solidFill>
                          <a:latin typeface="Arial"/>
                          <a:ea typeface="Arial"/>
                          <a:cs typeface="Arial"/>
                          <a:sym typeface="Arial"/>
                        </a:rPr>
                      </a:br>
                      <a:r>
                        <a:rPr b="0" i="0" lang="en" sz="900" u="none" cap="none" strike="noStrike">
                          <a:solidFill>
                            <a:schemeClr val="dk1"/>
                          </a:solidFill>
                          <a:latin typeface="Arial"/>
                          <a:ea typeface="Arial"/>
                          <a:cs typeface="Arial"/>
                          <a:sym typeface="Arial"/>
                        </a:rPr>
                        <a:t>Online auctions</a:t>
                      </a:r>
                      <a:endParaRPr b="0" i="0" sz="900" u="none" cap="none" strike="noStrike">
                        <a:solidFill>
                          <a:schemeClr val="dk1"/>
                        </a:solidFill>
                        <a:latin typeface="Arial"/>
                        <a:ea typeface="Arial"/>
                        <a:cs typeface="Arial"/>
                        <a:sym typeface="Arial"/>
                      </a:endParaRPr>
                    </a:p>
                    <a:p>
                      <a:pPr indent="-88900" lvl="0" marL="88900" marR="0" rtl="0" algn="l">
                        <a:lnSpc>
                          <a:spcPct val="100000"/>
                        </a:lnSpc>
                        <a:spcBef>
                          <a:spcPts val="0"/>
                        </a:spcBef>
                        <a:spcAft>
                          <a:spcPts val="0"/>
                        </a:spcAft>
                        <a:buClr>
                          <a:schemeClr val="dk1"/>
                        </a:buClr>
                        <a:buSzPts val="900"/>
                        <a:buFont typeface="Arial"/>
                        <a:buNone/>
                      </a:pPr>
                      <a:r>
                        <a:rPr b="1" i="1" lang="en" sz="900" u="none" cap="none" strike="noStrike">
                          <a:solidFill>
                            <a:schemeClr val="dk1"/>
                          </a:solidFill>
                          <a:latin typeface="Arial"/>
                          <a:ea typeface="Arial"/>
                          <a:cs typeface="Arial"/>
                          <a:sym typeface="Arial"/>
                        </a:rPr>
                        <a:t>Educational Tutoring</a:t>
                      </a:r>
                      <a:endParaRPr b="1" i="0" sz="900" u="none" cap="none" strike="noStrike">
                        <a:solidFill>
                          <a:schemeClr val="dk1"/>
                        </a:solidFill>
                        <a:latin typeface="Arial"/>
                        <a:ea typeface="Arial"/>
                        <a:cs typeface="Arial"/>
                        <a:sym typeface="Arial"/>
                      </a:endParaRPr>
                    </a:p>
                    <a:p>
                      <a:pPr indent="-88900" lvl="0" marL="88900" marR="0" rtl="0" algn="l">
                        <a:lnSpc>
                          <a:spcPct val="100000"/>
                        </a:lnSpc>
                        <a:spcBef>
                          <a:spcPts val="0"/>
                        </a:spcBef>
                        <a:spcAft>
                          <a:spcPts val="0"/>
                        </a:spcAft>
                        <a:buClr>
                          <a:schemeClr val="dk1"/>
                        </a:buClr>
                        <a:buSzPts val="900"/>
                        <a:buFont typeface="Arial"/>
                        <a:buNone/>
                      </a:pPr>
                      <a:r>
                        <a:rPr b="1" i="1" lang="en" sz="900" u="none" cap="none" strike="noStrike">
                          <a:solidFill>
                            <a:schemeClr val="dk1"/>
                          </a:solidFill>
                          <a:latin typeface="Arial"/>
                          <a:ea typeface="Arial"/>
                          <a:cs typeface="Arial"/>
                          <a:sym typeface="Arial"/>
                        </a:rPr>
                        <a:t>Human Resources Services</a:t>
                      </a:r>
                      <a:endParaRPr b="1" i="0" sz="900" u="none" cap="none" strike="noStrike">
                        <a:solidFill>
                          <a:schemeClr val="dk1"/>
                        </a:solidFill>
                        <a:latin typeface="Arial"/>
                        <a:ea typeface="Arial"/>
                        <a:cs typeface="Arial"/>
                        <a:sym typeface="Arial"/>
                      </a:endParaRPr>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Matchmaking</a:t>
                      </a:r>
                      <a:endParaRPr sz="1100" u="none" cap="none" strike="noStrike"/>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Virtual HR</a:t>
                      </a:r>
                      <a:endParaRPr sz="1100" u="none" cap="none" strike="noStrike"/>
                    </a:p>
                    <a:p>
                      <a:pPr indent="-88900" lvl="0" marL="8890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Online Staffing</a:t>
                      </a:r>
                      <a:endParaRPr sz="1100" u="none" cap="none" strike="noStrike"/>
                    </a:p>
                    <a:p>
                      <a:pPr indent="-88900" lvl="0" marL="88900" marR="0" rtl="0" algn="l">
                        <a:lnSpc>
                          <a:spcPct val="100000"/>
                        </a:lnSpc>
                        <a:spcBef>
                          <a:spcPts val="0"/>
                        </a:spcBef>
                        <a:spcAft>
                          <a:spcPts val="0"/>
                        </a:spcAft>
                        <a:buClr>
                          <a:schemeClr val="dk1"/>
                        </a:buClr>
                        <a:buSzPts val="900"/>
                        <a:buFont typeface="Arial"/>
                        <a:buNone/>
                      </a:pPr>
                      <a:r>
                        <a:t/>
                      </a:r>
                      <a:endParaRPr b="0" i="0" sz="900" u="none" cap="none" strike="noStrike">
                        <a:solidFill>
                          <a:schemeClr val="dk1"/>
                        </a:solidFill>
                        <a:latin typeface="Arial"/>
                        <a:ea typeface="Arial"/>
                        <a:cs typeface="Arial"/>
                        <a:sym typeface="Arial"/>
                      </a:endParaRPr>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Arial"/>
                        <a:buNone/>
                      </a:pPr>
                      <a:r>
                        <a:t/>
                      </a:r>
                      <a:endParaRPr b="1" i="0" sz="900" u="none" cap="none" strike="noStrike">
                        <a:solidFill>
                          <a:schemeClr val="dk1"/>
                        </a:solidFill>
                        <a:latin typeface="Arial"/>
                        <a:ea typeface="Arial"/>
                        <a:cs typeface="Arial"/>
                        <a:sym typeface="Arial"/>
                      </a:endParaRPr>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Arial"/>
                        <a:buNone/>
                      </a:pPr>
                      <a:r>
                        <a:rPr b="1" i="1" lang="en" sz="900" u="none" cap="none" strike="noStrike">
                          <a:solidFill>
                            <a:schemeClr val="dk1"/>
                          </a:solidFill>
                          <a:latin typeface="Arial"/>
                          <a:ea typeface="Arial"/>
                          <a:cs typeface="Arial"/>
                          <a:sym typeface="Arial"/>
                        </a:rPr>
                        <a:t>Nanotechnology</a:t>
                      </a:r>
                      <a:endParaRPr b="1"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b="1" i="1" lang="en" sz="900" u="none" cap="none" strike="noStrike">
                          <a:solidFill>
                            <a:schemeClr val="dk1"/>
                          </a:solidFill>
                          <a:latin typeface="Arial"/>
                          <a:ea typeface="Arial"/>
                          <a:cs typeface="Arial"/>
                          <a:sym typeface="Arial"/>
                        </a:rPr>
                        <a:t>Wireless Technology</a:t>
                      </a:r>
                      <a:endParaRPr b="1" i="0" sz="900" u="none" cap="none" strike="noStrike">
                        <a:solidFill>
                          <a:schemeClr val="dk1"/>
                        </a:solidFill>
                        <a:latin typeface="Arial"/>
                        <a:ea typeface="Arial"/>
                        <a:cs typeface="Arial"/>
                        <a:sym typeface="Arial"/>
                      </a:endParaRPr>
                    </a:p>
                  </a:txBody>
                  <a:tcPr marT="34300" marB="3430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21" name="Google Shape;121;p7"/>
          <p:cNvSpPr/>
          <p:nvPr/>
        </p:nvSpPr>
        <p:spPr>
          <a:xfrm>
            <a:off x="361950" y="4572000"/>
            <a:ext cx="4362300" cy="2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1" i="1" lang="en" sz="800" u="none" cap="none" strike="noStrike">
                <a:solidFill>
                  <a:srgbClr val="0099CC"/>
                </a:solidFill>
                <a:latin typeface="Arial"/>
                <a:ea typeface="Arial"/>
                <a:cs typeface="Arial"/>
                <a:sym typeface="Arial"/>
              </a:rPr>
              <a:t>Source: </a:t>
            </a:r>
            <a:r>
              <a:rPr b="0" i="0" lang="en" sz="800" u="none" cap="none" strike="noStrike">
                <a:solidFill>
                  <a:srgbClr val="0099CC"/>
                </a:solidFill>
                <a:latin typeface="Arial"/>
                <a:ea typeface="Arial"/>
                <a:cs typeface="Arial"/>
                <a:sym typeface="Arial"/>
              </a:rPr>
              <a:t>Steve Cooper, Amanda C. Kooser, Kristin Ohlson, Karen E. Spaeder, Nichole L. Torres, and Sara Wilson, “2007 Hot List,” </a:t>
            </a:r>
            <a:r>
              <a:rPr b="0" i="1" lang="en" sz="800" u="none" cap="none" strike="noStrike">
                <a:solidFill>
                  <a:srgbClr val="0099CC"/>
                </a:solidFill>
                <a:latin typeface="Arial"/>
                <a:ea typeface="Arial"/>
                <a:cs typeface="Arial"/>
                <a:sym typeface="Arial"/>
              </a:rPr>
              <a:t>Entrepreneur</a:t>
            </a:r>
            <a:r>
              <a:rPr b="0" i="0" lang="en" sz="800" u="none" cap="none" strike="noStrike">
                <a:solidFill>
                  <a:srgbClr val="0099CC"/>
                </a:solidFill>
                <a:latin typeface="Arial"/>
                <a:ea typeface="Arial"/>
                <a:cs typeface="Arial"/>
                <a:sym typeface="Arial"/>
              </a:rPr>
              <a:t> (December 2006): 80–93.</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250"/>
                                        <p:tgtEl>
                                          <p:spTgt spid="119"/>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25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8"/>
          <p:cNvSpPr txBox="1"/>
          <p:nvPr>
            <p:ph idx="12" type="sldNum"/>
          </p:nvPr>
        </p:nvSpPr>
        <p:spPr>
          <a:xfrm>
            <a:off x="8472458" y="3497413"/>
            <a:ext cx="548700" cy="295200"/>
          </a:xfrm>
          <a:prstGeom prst="rect">
            <a:avLst/>
          </a:prstGeom>
          <a:noFill/>
          <a:ln>
            <a:noFill/>
          </a:ln>
        </p:spPr>
        <p:txBody>
          <a:bodyPr anchorCtr="0" anchor="b" bIns="45700" lIns="0" spcFirstLastPara="1" rIns="0" wrap="square" tIns="45700">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28" name="Google Shape;128;p8"/>
          <p:cNvSpPr txBox="1"/>
          <p:nvPr>
            <p:ph type="title"/>
          </p:nvPr>
        </p:nvSpPr>
        <p:spPr>
          <a:xfrm>
            <a:off x="295275" y="405117"/>
            <a:ext cx="8534400" cy="342900"/>
          </a:xfrm>
          <a:prstGeom prst="rect">
            <a:avLst/>
          </a:prstGeom>
          <a:blipFill rotWithShape="1">
            <a:blip r:embed="rId3">
              <a:alphaModFix/>
            </a:blip>
            <a:stretch>
              <a:fillRect b="0" l="0" r="0" t="0"/>
            </a:stretch>
          </a:blipFill>
          <a:ln>
            <a:noFill/>
          </a:ln>
        </p:spPr>
        <p:txBody>
          <a:bodyPr anchorCtr="0" anchor="ctr" bIns="0" lIns="0" spcFirstLastPara="1" rIns="0" wrap="square" tIns="0">
            <a:noAutofit/>
          </a:bodyPr>
          <a:lstStyle/>
          <a:p>
            <a:pPr indent="-1485900" lvl="0" marL="1654175" rtl="0" algn="l">
              <a:lnSpc>
                <a:spcPct val="100000"/>
              </a:lnSpc>
              <a:spcBef>
                <a:spcPts val="0"/>
              </a:spcBef>
              <a:spcAft>
                <a:spcPts val="0"/>
              </a:spcAft>
              <a:buSzPts val="2800"/>
              <a:buNone/>
            </a:pPr>
            <a:r>
              <a:rPr baseline="30000" i="1" lang="en" sz="2000">
                <a:solidFill>
                  <a:schemeClr val="lt1"/>
                </a:solidFill>
                <a:latin typeface="Arial"/>
                <a:ea typeface="Arial"/>
                <a:cs typeface="Arial"/>
                <a:sym typeface="Arial"/>
              </a:rPr>
              <a:t>Figure</a:t>
            </a:r>
            <a:r>
              <a:rPr baseline="30000" i="1" lang="en" sz="2400">
                <a:solidFill>
                  <a:schemeClr val="lt1"/>
                </a:solidFill>
                <a:latin typeface="Arial"/>
                <a:ea typeface="Arial"/>
                <a:cs typeface="Arial"/>
                <a:sym typeface="Arial"/>
              </a:rPr>
              <a:t>	</a:t>
            </a:r>
            <a:r>
              <a:rPr lang="en" sz="1600">
                <a:solidFill>
                  <a:schemeClr val="lt1"/>
                </a:solidFill>
              </a:rPr>
              <a:t>7.1</a:t>
            </a:r>
            <a:r>
              <a:rPr lang="en" sz="1800">
                <a:solidFill>
                  <a:schemeClr val="lt1"/>
                </a:solidFill>
              </a:rPr>
              <a:t>	</a:t>
            </a:r>
            <a:r>
              <a:rPr lang="en" sz="1800">
                <a:solidFill>
                  <a:srgbClr val="0099CC"/>
                </a:solidFill>
              </a:rPr>
              <a:t>Sources of New Business Ideas Among Men and Women </a:t>
            </a:r>
            <a:endParaRPr/>
          </a:p>
        </p:txBody>
      </p:sp>
      <p:sp>
        <p:nvSpPr>
          <p:cNvPr id="129" name="Google Shape;129;p8"/>
          <p:cNvSpPr/>
          <p:nvPr/>
        </p:nvSpPr>
        <p:spPr>
          <a:xfrm>
            <a:off x="400360" y="4782550"/>
            <a:ext cx="8072100" cy="276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1" i="1" lang="en" sz="900" u="none" cap="none" strike="noStrike">
                <a:solidFill>
                  <a:srgbClr val="0099CC"/>
                </a:solidFill>
                <a:latin typeface="Arial"/>
                <a:ea typeface="Arial"/>
                <a:cs typeface="Arial"/>
                <a:sym typeface="Arial"/>
              </a:rPr>
              <a:t>Source</a:t>
            </a:r>
            <a:r>
              <a:rPr b="1" i="0" lang="en" sz="900" u="none" cap="none" strike="noStrike">
                <a:solidFill>
                  <a:srgbClr val="0099CC"/>
                </a:solidFill>
                <a:latin typeface="Arial"/>
                <a:ea typeface="Arial"/>
                <a:cs typeface="Arial"/>
                <a:sym typeface="Arial"/>
              </a:rPr>
              <a:t>:</a:t>
            </a:r>
            <a:r>
              <a:rPr b="0" i="0" lang="en" sz="900" u="none" cap="none" strike="noStrike">
                <a:solidFill>
                  <a:srgbClr val="0099CC"/>
                </a:solidFill>
                <a:latin typeface="Arial"/>
                <a:ea typeface="Arial"/>
                <a:cs typeface="Arial"/>
                <a:sym typeface="Arial"/>
              </a:rPr>
              <a:t> William J. Dennis, </a:t>
            </a:r>
            <a:r>
              <a:rPr b="0" i="1" lang="en" sz="900" u="none" cap="none" strike="noStrike">
                <a:solidFill>
                  <a:srgbClr val="0099CC"/>
                </a:solidFill>
                <a:latin typeface="Arial"/>
                <a:ea typeface="Arial"/>
                <a:cs typeface="Arial"/>
                <a:sym typeface="Arial"/>
              </a:rPr>
              <a:t>A Small Business Primer</a:t>
            </a:r>
            <a:r>
              <a:rPr b="0" i="0" lang="en" sz="900" u="none" cap="none" strike="noStrike">
                <a:solidFill>
                  <a:srgbClr val="0099CC"/>
                </a:solidFill>
                <a:latin typeface="Arial"/>
                <a:ea typeface="Arial"/>
                <a:cs typeface="Arial"/>
                <a:sym typeface="Arial"/>
              </a:rPr>
              <a:t> (Washington, DC: National Federation of Independent Business, 1993) 27.  Reprinted with permission.</a:t>
            </a:r>
            <a:endParaRPr b="0" i="0" sz="1400" u="none" cap="none" strike="noStrike">
              <a:solidFill>
                <a:srgbClr val="000000"/>
              </a:solidFill>
              <a:latin typeface="Arial"/>
              <a:ea typeface="Arial"/>
              <a:cs typeface="Arial"/>
              <a:sym typeface="Arial"/>
            </a:endParaRPr>
          </a:p>
        </p:txBody>
      </p:sp>
      <p:pic>
        <p:nvPicPr>
          <p:cNvPr descr="0601" id="130" name="Google Shape;130;p8"/>
          <p:cNvPicPr preferRelativeResize="0"/>
          <p:nvPr/>
        </p:nvPicPr>
        <p:blipFill rotWithShape="1">
          <a:blip r:embed="rId4">
            <a:alphaModFix/>
          </a:blip>
          <a:srcRect b="0" l="0" r="0" t="0"/>
          <a:stretch/>
        </p:blipFill>
        <p:spPr>
          <a:xfrm>
            <a:off x="1397788" y="1301947"/>
            <a:ext cx="6329364" cy="253960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9"/>
          <p:cNvSpPr txBox="1"/>
          <p:nvPr>
            <p:ph idx="12" type="sldNum"/>
          </p:nvPr>
        </p:nvSpPr>
        <p:spPr>
          <a:xfrm>
            <a:off x="7381875" y="4857750"/>
            <a:ext cx="1295400" cy="171600"/>
          </a:xfrm>
          <a:prstGeom prst="rect">
            <a:avLst/>
          </a:prstGeom>
          <a:noFill/>
          <a:ln>
            <a:noFill/>
          </a:ln>
        </p:spPr>
        <p:txBody>
          <a:bodyPr anchorCtr="0" anchor="b" bIns="45700" lIns="0" spcFirstLastPara="1" rIns="0" wrap="square" tIns="45700">
            <a:normAutofit fontScale="70000" lnSpcReduction="20000"/>
          </a:bodyPr>
          <a:lstStyle/>
          <a:p>
            <a:pPr indent="0" lvl="0" marL="0" rtl="0" algn="r">
              <a:lnSpc>
                <a:spcPct val="100000"/>
              </a:lnSpc>
              <a:spcBef>
                <a:spcPts val="0"/>
              </a:spcBef>
              <a:spcAft>
                <a:spcPts val="0"/>
              </a:spcAft>
              <a:buSzPct val="100000"/>
              <a:buNone/>
            </a:pPr>
            <a:r>
              <a:rPr lang="en"/>
              <a:t>7–</a:t>
            </a:r>
            <a:fld id="{00000000-1234-1234-1234-123412341234}" type="slidenum">
              <a:rPr lang="en"/>
              <a:t>‹#›</a:t>
            </a:fld>
            <a:endParaRPr/>
          </a:p>
        </p:txBody>
      </p:sp>
      <p:sp>
        <p:nvSpPr>
          <p:cNvPr descr="Slideheader01" id="137" name="Google Shape;137;p9"/>
          <p:cNvSpPr txBox="1"/>
          <p:nvPr>
            <p:ph type="title"/>
          </p:nvPr>
        </p:nvSpPr>
        <p:spPr>
          <a:xfrm>
            <a:off x="0" y="174062"/>
            <a:ext cx="9144000" cy="1092900"/>
          </a:xfrm>
          <a:prstGeom prst="rect">
            <a:avLst/>
          </a:prstGeom>
          <a:solidFill>
            <a:srgbClr val="0099FF"/>
          </a:solidFill>
          <a:ln>
            <a:noFill/>
          </a:ln>
        </p:spPr>
        <p:txBody>
          <a:bodyPr anchorCtr="0" anchor="ctr" bIns="91425" lIns="91425" spcFirstLastPara="1" rIns="91425" wrap="square" tIns="137150">
            <a:spAutoFit/>
          </a:bodyPr>
          <a:lstStyle/>
          <a:p>
            <a:pPr indent="0" lvl="0" marL="514350" rtl="0" algn="l">
              <a:lnSpc>
                <a:spcPct val="100000"/>
              </a:lnSpc>
              <a:spcBef>
                <a:spcPts val="0"/>
              </a:spcBef>
              <a:spcAft>
                <a:spcPts val="0"/>
              </a:spcAft>
              <a:buSzPts val="2800"/>
              <a:buNone/>
            </a:pPr>
            <a:r>
              <a:rPr lang="en"/>
              <a:t>Examining the Financial Picture </a:t>
            </a:r>
            <a:br>
              <a:rPr lang="en"/>
            </a:br>
            <a:r>
              <a:rPr lang="en"/>
              <a:t>When Creating New Ventures</a:t>
            </a:r>
            <a:endParaRPr/>
          </a:p>
        </p:txBody>
      </p:sp>
      <p:sp>
        <p:nvSpPr>
          <p:cNvPr id="138" name="Google Shape;138;p9"/>
          <p:cNvSpPr txBox="1"/>
          <p:nvPr>
            <p:ph idx="1" type="body"/>
          </p:nvPr>
        </p:nvSpPr>
        <p:spPr>
          <a:xfrm>
            <a:off x="457200" y="1257300"/>
            <a:ext cx="8229600" cy="3143400"/>
          </a:xfrm>
          <a:prstGeom prst="rect">
            <a:avLst/>
          </a:prstGeom>
          <a:noFill/>
          <a:ln>
            <a:noFill/>
          </a:ln>
        </p:spPr>
        <p:txBody>
          <a:bodyPr anchorCtr="0" anchor="t" bIns="45700" lIns="91425" spcFirstLastPara="1" rIns="91425" wrap="square" tIns="45700">
            <a:normAutofit lnSpcReduction="10000"/>
          </a:bodyPr>
          <a:lstStyle/>
          <a:p>
            <a:pPr indent="-231775" lvl="0" marL="231775" rtl="0" algn="l">
              <a:lnSpc>
                <a:spcPct val="115000"/>
              </a:lnSpc>
              <a:spcBef>
                <a:spcPts val="0"/>
              </a:spcBef>
              <a:spcAft>
                <a:spcPts val="0"/>
              </a:spcAft>
              <a:buSzPts val="2380"/>
              <a:buFont typeface="Arial"/>
              <a:buChar char="●"/>
            </a:pPr>
            <a:r>
              <a:rPr lang="en"/>
              <a:t>Upside gain and downside loss expectations</a:t>
            </a:r>
            <a:endParaRPr/>
          </a:p>
          <a:p>
            <a:pPr indent="-287337" lvl="1" marL="688975" rtl="0" algn="l">
              <a:lnSpc>
                <a:spcPct val="115000"/>
              </a:lnSpc>
              <a:spcBef>
                <a:spcPts val="840"/>
              </a:spcBef>
              <a:spcAft>
                <a:spcPts val="0"/>
              </a:spcAft>
              <a:buClr>
                <a:srgbClr val="996600"/>
              </a:buClr>
              <a:buSzPts val="1920"/>
              <a:buChar char="○"/>
            </a:pPr>
            <a:r>
              <a:rPr lang="en"/>
              <a:t>The profits the business can make and the losses it can suffer. </a:t>
            </a:r>
            <a:endParaRPr/>
          </a:p>
          <a:p>
            <a:pPr indent="-223837" lvl="2" marL="1082675" rtl="0" algn="l">
              <a:lnSpc>
                <a:spcPct val="115000"/>
              </a:lnSpc>
              <a:spcBef>
                <a:spcPts val="700"/>
              </a:spcBef>
              <a:spcAft>
                <a:spcPts val="0"/>
              </a:spcAft>
              <a:buClr>
                <a:srgbClr val="CC6600"/>
              </a:buClr>
              <a:buSzPts val="2000"/>
              <a:buFont typeface="Arial"/>
              <a:buChar char="■"/>
            </a:pPr>
            <a:r>
              <a:rPr lang="en"/>
              <a:t>How much money will the enterprise take in if all goes well? </a:t>
            </a:r>
            <a:endParaRPr/>
          </a:p>
          <a:p>
            <a:pPr indent="-223837" lvl="2" marL="1082675" rtl="0" algn="l">
              <a:lnSpc>
                <a:spcPct val="115000"/>
              </a:lnSpc>
              <a:spcBef>
                <a:spcPts val="700"/>
              </a:spcBef>
              <a:spcAft>
                <a:spcPts val="0"/>
              </a:spcAft>
              <a:buClr>
                <a:srgbClr val="CC6600"/>
              </a:buClr>
              <a:buSzPts val="2000"/>
              <a:buFont typeface="Arial"/>
              <a:buChar char="■"/>
            </a:pPr>
            <a:r>
              <a:rPr lang="en"/>
              <a:t>How much will it gross if operations run as expected?</a:t>
            </a:r>
            <a:endParaRPr/>
          </a:p>
          <a:p>
            <a:pPr indent="-223837" lvl="2" marL="1082675" rtl="0" algn="l">
              <a:lnSpc>
                <a:spcPct val="115000"/>
              </a:lnSpc>
              <a:spcBef>
                <a:spcPts val="700"/>
              </a:spcBef>
              <a:spcAft>
                <a:spcPts val="0"/>
              </a:spcAft>
              <a:buClr>
                <a:srgbClr val="CC6600"/>
              </a:buClr>
              <a:buSzPts val="2000"/>
              <a:buFont typeface="Arial"/>
              <a:buChar char="■"/>
            </a:pPr>
            <a:r>
              <a:rPr lang="en"/>
              <a:t>How much will it lose if operations do not work out well?</a:t>
            </a:r>
            <a:endParaRPr/>
          </a:p>
          <a:p>
            <a:pPr indent="-231775" lvl="0" marL="231775" rtl="0" algn="l">
              <a:lnSpc>
                <a:spcPct val="115000"/>
              </a:lnSpc>
              <a:spcBef>
                <a:spcPts val="980"/>
              </a:spcBef>
              <a:spcAft>
                <a:spcPts val="0"/>
              </a:spcAft>
              <a:buSzPts val="2380"/>
              <a:buFont typeface="Arial"/>
              <a:buChar char="●"/>
            </a:pPr>
            <a:r>
              <a:rPr lang="en"/>
              <a:t>Risk vs. reward analysis</a:t>
            </a:r>
            <a:endParaRPr/>
          </a:p>
          <a:p>
            <a:pPr indent="-287337" lvl="1" marL="688975" rtl="0" algn="l">
              <a:lnSpc>
                <a:spcPct val="115000"/>
              </a:lnSpc>
              <a:spcBef>
                <a:spcPts val="840"/>
              </a:spcBef>
              <a:spcAft>
                <a:spcPts val="0"/>
              </a:spcAft>
              <a:buClr>
                <a:srgbClr val="996600"/>
              </a:buClr>
              <a:buSzPts val="1920"/>
              <a:buChar char="○"/>
            </a:pPr>
            <a:r>
              <a:rPr lang="en"/>
              <a:t>Points out the importance of getting an adequate return on the amount of money risked.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